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69" r:id="rId3"/>
    <p:sldId id="264" r:id="rId4"/>
    <p:sldId id="258" r:id="rId5"/>
    <p:sldId id="262" r:id="rId6"/>
    <p:sldId id="275" r:id="rId7"/>
    <p:sldId id="280" r:id="rId8"/>
    <p:sldId id="279" r:id="rId9"/>
    <p:sldId id="285" r:id="rId10"/>
    <p:sldId id="289" r:id="rId11"/>
    <p:sldId id="274" r:id="rId12"/>
    <p:sldId id="281" r:id="rId13"/>
    <p:sldId id="282" r:id="rId14"/>
    <p:sldId id="283" r:id="rId15"/>
    <p:sldId id="284"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BD296C-CB40-4C21-B5BF-39DF5D14D16F}">
          <p14:sldIdLst>
            <p14:sldId id="257"/>
            <p14:sldId id="269"/>
            <p14:sldId id="264"/>
            <p14:sldId id="258"/>
            <p14:sldId id="262"/>
            <p14:sldId id="275"/>
            <p14:sldId id="280"/>
            <p14:sldId id="279"/>
            <p14:sldId id="285"/>
            <p14:sldId id="289"/>
            <p14:sldId id="274"/>
            <p14:sldId id="281"/>
            <p14:sldId id="282"/>
            <p14:sldId id="283"/>
            <p14:sldId id="284"/>
          </p14:sldIdLst>
        </p14:section>
      </p14:sectionLst>
    </p:ex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SanGrait" initials="JS" lastIdx="1" clrIdx="0">
    <p:extLst>
      <p:ext uri="{19B8F6BF-5375-455C-9EA6-DF929625EA0E}">
        <p15:presenceInfo xmlns:p15="http://schemas.microsoft.com/office/powerpoint/2012/main" userId="d9a085acda5d79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850" autoAdjust="0"/>
  </p:normalViewPr>
  <p:slideViewPr>
    <p:cSldViewPr>
      <p:cViewPr varScale="1">
        <p:scale>
          <a:sx n="59" d="100"/>
          <a:sy n="59" d="100"/>
        </p:scale>
        <p:origin x="1140" y="7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7-16T14:00:11.563" idx="1">
    <p:pos x="10" y="10"/>
    <p:text>hi Scott</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n-US"/>
              <a:t>8/19/2018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n-US"/>
              <a:t>8/19/2018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journalofadvancednursing.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Title/Cover Slide</a:t>
            </a:r>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US" dirty="0"/>
              <a:t>4. The sample was appropriate to the research question, the statistics were appropriate to the analysis. The generalizability was limited due to the use of the retrospective comparative descriptive design and the use of the convenience sample. Another limitation is there may be other intervening variables that were not identified that may influence the new graduate retention.</a:t>
            </a:r>
          </a:p>
          <a:p>
            <a:pPr marL="0" indent="0">
              <a:buNone/>
            </a:pPr>
            <a:r>
              <a:rPr lang="en-US" dirty="0"/>
              <a:t>5. CRAAP – </a:t>
            </a:r>
            <a:r>
              <a:rPr lang="en-US" u="sng" dirty="0"/>
              <a:t>Currency</a:t>
            </a:r>
            <a:r>
              <a:rPr lang="en-US" dirty="0"/>
              <a:t>, the study was published in 2013, that is fairly recent by newer articles are available and more current information may reveal different outcomes.</a:t>
            </a:r>
          </a:p>
          <a:p>
            <a:pPr marL="457200" lvl="1" indent="0">
              <a:buNone/>
            </a:pPr>
            <a:r>
              <a:rPr lang="en-US" dirty="0"/>
              <a:t>	</a:t>
            </a:r>
            <a:r>
              <a:rPr lang="en-US" u="sng" dirty="0"/>
              <a:t>Relevancy</a:t>
            </a:r>
            <a:r>
              <a:rPr lang="en-US" dirty="0"/>
              <a:t>, the information is relevant and answers the research question.</a:t>
            </a:r>
          </a:p>
          <a:p>
            <a:pPr marL="457200" lvl="1" indent="0">
              <a:buNone/>
            </a:pPr>
            <a:r>
              <a:rPr lang="en-US" dirty="0"/>
              <a:t>	</a:t>
            </a:r>
            <a:r>
              <a:rPr lang="en-US" u="sng" dirty="0"/>
              <a:t>Authority</a:t>
            </a:r>
            <a:r>
              <a:rPr lang="en-US" dirty="0"/>
              <a:t>, the five authors of the study are well credentialed with DNP, MSN, CCRN and they are affiliated with Nursing Fellowship Programs, are Nurse Educators and Critical Care </a:t>
            </a:r>
          </a:p>
          <a:p>
            <a:pPr marL="457200" lvl="1" indent="0">
              <a:buNone/>
            </a:pPr>
            <a:r>
              <a:rPr lang="en-US" dirty="0"/>
              <a:t>	Educators.</a:t>
            </a:r>
          </a:p>
          <a:p>
            <a:pPr marL="457200" lvl="1" indent="0">
              <a:buNone/>
            </a:pPr>
            <a:r>
              <a:rPr lang="en-US" dirty="0"/>
              <a:t>	</a:t>
            </a:r>
            <a:r>
              <a:rPr lang="en-US" u="sng" dirty="0"/>
              <a:t>Accuracy</a:t>
            </a:r>
            <a:r>
              <a:rPr lang="en-US" dirty="0"/>
              <a:t>, the source presents as being accurate, no obvious inaccuracies.</a:t>
            </a:r>
          </a:p>
          <a:p>
            <a:pPr marL="457200" lvl="1" indent="0">
              <a:buNone/>
            </a:pPr>
            <a:r>
              <a:rPr lang="en-US" dirty="0"/>
              <a:t>	</a:t>
            </a:r>
            <a:r>
              <a:rPr lang="en-US" u="sng" dirty="0"/>
              <a:t>Purpose</a:t>
            </a:r>
            <a:r>
              <a:rPr lang="en-US" dirty="0"/>
              <a:t>, the information in the study is based on good reasoning and unbiased. The authors provided applicable background content to support the purpose of the study.</a:t>
            </a:r>
          </a:p>
          <a:p>
            <a:pPr marL="457200" lvl="1" indent="0">
              <a:buNone/>
            </a:pPr>
            <a:r>
              <a:rPr lang="en-US" dirty="0"/>
              <a:t>7. Conclusion – the major conclusion of the study is that orientation programs that support new graduate RNs have documented increased retention and decreased turnover.</a:t>
            </a:r>
          </a:p>
        </p:txBody>
      </p:sp>
      <p:sp>
        <p:nvSpPr>
          <p:cNvPr id="4" name="Slide Number Placeholder 3"/>
          <p:cNvSpPr>
            <a:spLocks noGrp="1"/>
          </p:cNvSpPr>
          <p:nvPr>
            <p:ph type="sldNum" sz="quarter" idx="10"/>
          </p:nvPr>
        </p:nvSpPr>
        <p:spPr/>
        <p:txBody>
          <a:bodyPr/>
          <a:lstStyle/>
          <a:p>
            <a:fld id="{E3B36274-F2B9-4C45-BBB4-0EDF4CD651A7}" type="slidenum">
              <a:rPr lang="en-US"/>
              <a:t>10</a:t>
            </a:fld>
            <a:endParaRPr lang="en-US"/>
          </a:p>
        </p:txBody>
      </p:sp>
    </p:spTree>
    <p:extLst>
      <p:ext uri="{BB962C8B-B14F-4D97-AF65-F5344CB8AC3E}">
        <p14:creationId xmlns:p14="http://schemas.microsoft.com/office/powerpoint/2010/main" val="1620668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the major conclusions including the main points of congruence and conflict from all the resources used.</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smtClean="0"/>
              <a:t>11</a:t>
            </a:fld>
            <a:endParaRPr lang="en-US"/>
          </a:p>
        </p:txBody>
      </p:sp>
    </p:spTree>
    <p:extLst>
      <p:ext uri="{BB962C8B-B14F-4D97-AF65-F5344CB8AC3E}">
        <p14:creationId xmlns:p14="http://schemas.microsoft.com/office/powerpoint/2010/main" val="2627408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As a Director of Surgery having a Transition to Care Program is crucial to bridging the gap in staffing to meet patient care needs into today’s healthcare market. In my experience there are not enough experienced nurses to fill the positions today without factoring in the large number of nurses that are due to retire in the next decade. The median OR nurse is 48 years old.</a:t>
            </a:r>
          </a:p>
          <a:p>
            <a:pPr marL="228600" indent="-228600">
              <a:buAutoNum type="arabicPeriod"/>
            </a:pPr>
            <a:r>
              <a:rPr lang="en-US" dirty="0"/>
              <a:t>I have found that implementing a structured program to support the new graduate nurse in the initial phase of their nursing practice increases the likelihood of success. A structured Transition to care program ensures a continuity in care while establishing departmental standards. I am reassured by research that a structured program is the appropriate method of on-boarding new nurses.</a:t>
            </a:r>
            <a:endParaRPr dirty="0"/>
          </a:p>
          <a:p>
            <a:pPr marL="228600" indent="-228600">
              <a:buAutoNum type="arabicPeriod"/>
            </a:pPr>
            <a:r>
              <a:rPr lang="en-US" dirty="0"/>
              <a:t>Transitioning the graduate nurse to speciality areas such as the operating room successfully requires a comprehensive Transition to Care Program. The Association of </a:t>
            </a:r>
            <a:r>
              <a:rPr lang="en-US" dirty="0" err="1"/>
              <a:t>periOperative</a:t>
            </a:r>
            <a:r>
              <a:rPr lang="en-US" dirty="0"/>
              <a:t> Nurses has recognized a Transition to Care Program Is essential to preserving and growing the workforce in  the perioperative care arena. They have developed and implemented Periop 101 which is utilized in 2500 surgical departments. I have personally supported this program in the last three operating rooms I have managed with consistent positive outcomes. The controlled program with clear expectations have changed the culture in my operating rooms from on of eating the young to nurturing the new nurse.</a:t>
            </a:r>
            <a:endParaRPr dirty="0"/>
          </a:p>
          <a:p>
            <a:pPr marL="228600" indent="-228600">
              <a:buAutoNum type="arabicPeriod"/>
            </a:pPr>
            <a:r>
              <a:rPr lang="en-US" dirty="0"/>
              <a:t>The orientation and onboarding of new nurses is quite an investment for a healthcare organization. In Alaska the average cost just hiring and relocating a new Nurse was 25 thousand dollars without sign-on bonuses or salaries during orientation. It is in the organizations socio economical interest to provide a transition to care program to preserve their investment in staffing.</a:t>
            </a:r>
            <a:endParaRPr dirty="0"/>
          </a:p>
          <a:p>
            <a:r>
              <a:rPr lang="en-US" dirty="0"/>
              <a:t> </a:t>
            </a:r>
            <a:endParaRPr/>
          </a:p>
        </p:txBody>
      </p:sp>
      <p:sp>
        <p:nvSpPr>
          <p:cNvPr id="4" name="Slide Number Placeholder 3"/>
          <p:cNvSpPr>
            <a:spLocks noGrp="1"/>
          </p:cNvSpPr>
          <p:nvPr>
            <p:ph type="sldNum" sz="quarter" idx="10"/>
          </p:nvPr>
        </p:nvSpPr>
        <p:spPr/>
        <p:txBody>
          <a:bodyPr/>
          <a:lstStyle/>
          <a:p>
            <a:fld id="{E3B36274-F2B9-4C45-BBB4-0EDF4CD651A7}" type="slidenum">
              <a:rPr lang="en-US"/>
              <a:t>12</a:t>
            </a:fld>
            <a:endParaRPr lang="en-US"/>
          </a:p>
        </p:txBody>
      </p:sp>
    </p:spTree>
    <p:extLst>
      <p:ext uri="{BB962C8B-B14F-4D97-AF65-F5344CB8AC3E}">
        <p14:creationId xmlns:p14="http://schemas.microsoft.com/office/powerpoint/2010/main" val="122668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Nursing Economic$</a:t>
            </a:r>
            <a:r>
              <a:rPr lang="en-US" dirty="0"/>
              <a:t> advances nursing leadership in health care, with a focus on tomorrow, by providing information and thoughtful </a:t>
            </a:r>
            <a:r>
              <a:rPr lang="en-US" dirty="0" err="1"/>
              <a:t>analyses</a:t>
            </a:r>
            <a:r>
              <a:rPr lang="en-US" dirty="0"/>
              <a:t> of current and emerging best practices in health care management, economics, and policymaking. The journal supports nurse leaders and others who are responsible for directing nursing's impact on health care cost and quality outcomes. The journal is published six times per year.</a:t>
            </a:r>
          </a:p>
          <a:p>
            <a:endParaRPr lang="en-US" dirty="0"/>
          </a:p>
          <a:p>
            <a:pPr marL="171450" indent="-171450">
              <a:buChar char="•"/>
            </a:pPr>
            <a:r>
              <a:rPr lang="en-US" dirty="0"/>
              <a:t>Economic$ of Health Care and Nursing - This column examines nursing's key role in the health care economy.</a:t>
            </a:r>
          </a:p>
        </p:txBody>
      </p:sp>
      <p:sp>
        <p:nvSpPr>
          <p:cNvPr id="4" name="Slide Number Placeholder 3"/>
          <p:cNvSpPr>
            <a:spLocks noGrp="1"/>
          </p:cNvSpPr>
          <p:nvPr>
            <p:ph type="sldNum" sz="quarter" idx="10"/>
          </p:nvPr>
        </p:nvSpPr>
        <p:spPr/>
        <p:txBody>
          <a:bodyPr/>
          <a:lstStyle/>
          <a:p>
            <a:fld id="{E3B36274-F2B9-4C45-BBB4-0EDF4CD651A7}" type="slidenum">
              <a:rPr lang="en-US"/>
              <a:t>13</a:t>
            </a:fld>
            <a:endParaRPr lang="en-US"/>
          </a:p>
        </p:txBody>
      </p:sp>
    </p:spTree>
    <p:extLst>
      <p:ext uri="{BB962C8B-B14F-4D97-AF65-F5344CB8AC3E}">
        <p14:creationId xmlns:p14="http://schemas.microsoft.com/office/powerpoint/2010/main" val="2238793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14</a:t>
            </a:fld>
            <a:endParaRPr lang="en-US"/>
          </a:p>
        </p:txBody>
      </p:sp>
    </p:spTree>
    <p:extLst>
      <p:ext uri="{BB962C8B-B14F-4D97-AF65-F5344CB8AC3E}">
        <p14:creationId xmlns:p14="http://schemas.microsoft.com/office/powerpoint/2010/main" val="3911116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need to maintain adequate staffing numbers of qualified staff is important to nursing leadership in all healthcare work settings. </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2</a:t>
            </a:fld>
            <a:endParaRPr lang="en-US"/>
          </a:p>
        </p:txBody>
      </p:sp>
    </p:spTree>
    <p:extLst>
      <p:ext uri="{BB962C8B-B14F-4D97-AF65-F5344CB8AC3E}">
        <p14:creationId xmlns:p14="http://schemas.microsoft.com/office/powerpoint/2010/main" val="2786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3</a:t>
            </a:fld>
            <a:endParaRPr lang="en-US"/>
          </a:p>
        </p:txBody>
      </p:sp>
    </p:spTree>
    <p:extLst>
      <p:ext uri="{BB962C8B-B14F-4D97-AF65-F5344CB8AC3E}">
        <p14:creationId xmlns:p14="http://schemas.microsoft.com/office/powerpoint/2010/main" val="183888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 behind choice of references selected………..</a:t>
            </a:r>
          </a:p>
        </p:txBody>
      </p:sp>
      <p:sp>
        <p:nvSpPr>
          <p:cNvPr id="4" name="Slide Number Placeholder 3"/>
          <p:cNvSpPr>
            <a:spLocks noGrp="1"/>
          </p:cNvSpPr>
          <p:nvPr>
            <p:ph type="sldNum" sz="quarter" idx="10"/>
          </p:nvPr>
        </p:nvSpPr>
        <p:spPr/>
        <p:txBody>
          <a:bodyPr/>
          <a:lstStyle/>
          <a:p>
            <a:fld id="{E3B36274-F2B9-4C45-BBB4-0EDF4CD651A7}" type="slidenum">
              <a:rPr lang="en-US"/>
              <a:t>4</a:t>
            </a:fld>
            <a:endParaRPr lang="en-US"/>
          </a:p>
        </p:txBody>
      </p:sp>
    </p:spTree>
    <p:extLst>
      <p:ext uri="{BB962C8B-B14F-4D97-AF65-F5344CB8AC3E}">
        <p14:creationId xmlns:p14="http://schemas.microsoft.com/office/powerpoint/2010/main" val="240561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Design. This was a comparison study using a randomized, controlled, multisite design. Evaluation TPP programs versus hospitals without </a:t>
            </a:r>
          </a:p>
          <a:p>
            <a:r>
              <a:rPr lang="en-US" dirty="0"/>
              <a:t>2. This is a level 1 proof study as there is a systematic review of multiple random controlled trials</a:t>
            </a:r>
          </a:p>
          <a:p>
            <a:r>
              <a:rPr lang="en-US" dirty="0"/>
              <a:t>3. This multisite study of transition to practice included sample data that were analyzed on 1,032 NGRNs from 70 hospitals. </a:t>
            </a:r>
          </a:p>
          <a:p>
            <a:r>
              <a:rPr lang="en-US" dirty="0"/>
              <a:t>4. Descriptive analysis was used to examine the data and provide characteristics of the </a:t>
            </a:r>
            <a:r>
              <a:rPr lang="en-US" dirty="0" err="1"/>
              <a:t>NGRNs</a:t>
            </a:r>
            <a:r>
              <a:rPr lang="en-US" dirty="0"/>
              <a:t>. An analysis of variance (ANOVA) was used to analyze the differences between the groups in the primary TTP study. Chi-square analysis was used to analyze the differences in turnover and turnover characteristics between the TTP group and the Limited Control group. In the ROI analysis, ongoing cost of the TTP program (excluding module and web development costs) was first compared with the cost savings from reduced turnover to calculate net cost (or cost savings) of the program. In a secondary analysis, program development costs were included in the costs to calculate net cost (or cost savings) of the program.</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5</a:t>
            </a:fld>
            <a:endParaRPr lang="en-US"/>
          </a:p>
        </p:txBody>
      </p:sp>
    </p:spTree>
    <p:extLst>
      <p:ext uri="{BB962C8B-B14F-4D97-AF65-F5344CB8AC3E}">
        <p14:creationId xmlns:p14="http://schemas.microsoft.com/office/powerpoint/2010/main" val="218915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Each NGRN in the TTP group and the control group went through the hospital’s existing orientation program. Upon enrollment into the study, each NGRN in the TTP group was partnered with a trained preceptor who worked actively participated in a preceptorship within the TTP program for 6 months. The </a:t>
            </a:r>
            <a:r>
              <a:rPr lang="en-US" dirty="0" err="1"/>
              <a:t>NGRNs</a:t>
            </a:r>
            <a:r>
              <a:rPr lang="en-US" dirty="0"/>
              <a:t> were followed for 1 year after enrollment into the study.</a:t>
            </a:r>
          </a:p>
          <a:p>
            <a:r>
              <a:rPr lang="en-US" dirty="0"/>
              <a:t>5. Using the CRAAP method, state the currency, </a:t>
            </a:r>
            <a:r>
              <a:rPr lang="en-US" dirty="0" err="1"/>
              <a:t>relevancy</a:t>
            </a:r>
            <a:r>
              <a:rPr lang="en-US" dirty="0"/>
              <a:t>, authority, accuracy, and purpose.     Currency - The study was published in 2017     Relevancy - Relevant, as related to increased number of NGRN entering the workplace     Accuracy - Statistically accurate     Purpose - To show the cost to benefit of training NGRN and the impact it has on hospitals  </a:t>
            </a:r>
          </a:p>
          <a:p>
            <a:r>
              <a:rPr lang="en-US" dirty="0"/>
              <a:t>6. Identify the limitations of the research. </a:t>
            </a:r>
            <a:br>
              <a:rPr lang="en-US" dirty="0"/>
            </a:br>
            <a:r>
              <a:rPr lang="en-US" dirty="0"/>
              <a:t>The opportunity cost was estimated by multiplying the amount of time spent in the TTP program by the national hourly wage for new nurses and nurse preceptor. There were too few NGRNs who left involuntarily to analyze the data further. Additionally, due to the small numbers in each category, the reasons for leaving were not statistically significant. A limitation of this study is that it occurred over only a 1-year period. Other longitudinal studies of NGRN TTP programs found NGRN turnover rate declines over time as the TTP program becomes fully integrated into the organization. For example, Ulrich and colleagues (2010) found turnover for their first cohort was 7.1%, though this improved to 4.3% by the fifth cohort.</a:t>
            </a:r>
          </a:p>
          <a:p>
            <a:r>
              <a:rPr lang="en-US" dirty="0"/>
              <a:t>7. These data support that a structured, evidence-based TTP program results in decreased turnover. </a:t>
            </a:r>
            <a:br>
              <a:rPr lang="en-US" dirty="0"/>
            </a:br>
            <a:endParaRPr lang="en-US" dirty="0">
              <a:solidFill>
                <a:srgbClr val="FFFFFF"/>
              </a:solidFill>
            </a:endParaRPr>
          </a:p>
          <a:p>
            <a:r>
              <a:rPr lang="en-US" dirty="0"/>
              <a:t>Using the replacement costs reported by The Lewin Group (2009), the cost analysis shows a positive ROI when using a structured TTP program compared to a limited program, with a cost savings of $735 per NGRN (considering initial development costs). There is an even larger cost savings of $1,458 per NGRN once the program is implemented and in place.</a:t>
            </a:r>
            <a:br>
              <a:rPr lang="en-US" dirty="0"/>
            </a:br>
            <a:endParaRPr lang="en-US" dirty="0">
              <a:solidFill>
                <a:srgbClr val="FFFFFF"/>
              </a:solidFill>
            </a:endParaRPr>
          </a:p>
          <a:p>
            <a:r>
              <a:rPr lang="en-US" dirty="0"/>
              <a:t>This study provides nursing practice leaders with evidence of cost savings considering investment associated with implementing a TTP program. Even when considering the costs of developing and maintaining online training modules, releasing the new nurse and preceptor to complete their training modules, and opportunity cost of the preceptor working closely with new nurses, there was a cost savings for each new nurse hired.</a:t>
            </a:r>
            <a:br>
              <a:rPr lang="en-US" dirty="0"/>
            </a:br>
            <a:endParaRPr lang="en-US" dirty="0">
              <a:solidFill>
                <a:srgbClr val="FFFFFF"/>
              </a:solidFill>
            </a:endParaRPr>
          </a:p>
          <a:p>
            <a:r>
              <a:rPr lang="en-US" dirty="0"/>
              <a:t>Additionally, one option to decrease costs for smaller organizations even further might be to nurture partnerships with schools of nursing or other organizations to facilitate the initial implementation of a TTP program. Nursing practice leaders can use this evidence in efforts to convince administration to implement TTP programs.</a:t>
            </a:r>
            <a:br>
              <a:rPr lang="en-US" dirty="0"/>
            </a:br>
            <a:endParaRPr lang="en-US" dirty="0">
              <a:solidFill>
                <a:srgbClr val="FFFFFF"/>
              </a:solidFill>
            </a:endParaRPr>
          </a:p>
          <a:p>
            <a:r>
              <a:rPr lang="en-US" dirty="0"/>
              <a:t>Future research could include a study of ROI in which TTP programs are evaluated for at least 2 years or in which multiple cohorts of NGRNs are evaluated to determine whether there are additional savings.</a:t>
            </a:r>
            <a:br>
              <a:rPr lang="en-US" dirty="0"/>
            </a:br>
            <a:endParaRPr lang="en-US" dirty="0">
              <a:solidFill>
                <a:srgbClr val="FFFFFF"/>
              </a:solidFill>
            </a:endParaRPr>
          </a:p>
          <a:p>
            <a:r>
              <a:rPr lang="en-US" dirty="0"/>
              <a:t>The findings of this study show a positive return on investment and provide additional evidence to support the business case for implementing a TTP program in hospitals to decrease NGRN turnover. Additionally, results suggest the immediate investment in a NGRN TTP program has a financial benefit that accrues relatively quickly due to higher nurse retention rates. $</a:t>
            </a:r>
            <a:br>
              <a:rPr lang="en-US" dirty="0"/>
            </a:br>
            <a:endParaRPr lang="en-US" dirty="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6</a:t>
            </a:fld>
            <a:endParaRPr lang="en-US"/>
          </a:p>
        </p:txBody>
      </p:sp>
    </p:spTree>
    <p:extLst>
      <p:ext uri="{BB962C8B-B14F-4D97-AF65-F5344CB8AC3E}">
        <p14:creationId xmlns:p14="http://schemas.microsoft.com/office/powerpoint/2010/main" val="3200259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1. A theoretical framework with the level of evidence as a qualitative study at level 5.  The author stated that it was a cumulative knowledge gained from a program of research spanning 10 years and four qualitative studies on new graduate transition were included in this study.  </a:t>
            </a:r>
          </a:p>
          <a:p>
            <a:pPr>
              <a:defRPr/>
            </a:pPr>
            <a:endParaRPr lang="en-US" dirty="0"/>
          </a:p>
          <a:p>
            <a:pPr>
              <a:defRPr/>
            </a:pPr>
            <a:r>
              <a:rPr lang="en-US" dirty="0"/>
              <a:t>2. The analysis of this paper was to identify how new graduate nurses adjust to their new role and to assess their level of anxiety, insecurity, inadequacy, pertaining to their new role and responsibilities.  The author explains that the goal for this introduction to a transition care program can reduce the stress of a highly dynamic and fast paced professional practice (Duchscher, 2008, p.1103).   </a:t>
            </a:r>
          </a:p>
          <a:p>
            <a:pPr>
              <a:defRPr/>
            </a:pPr>
            <a:endParaRPr lang="en-US" dirty="0"/>
          </a:p>
          <a:p>
            <a:pPr>
              <a:defRPr/>
            </a:pPr>
            <a:r>
              <a:rPr lang="en-US" dirty="0"/>
              <a:t>3. Transition shock is a reality that new graduate nurses needs to be aware of. The need for preparatory aspect of nursing studies is imperative, because new graduates do need the experience in a care program prior to assuming numerous responsibilities as a professional nurse as the challenges can be intimidating.  The sample used for this study was new graduate nursing students.</a:t>
            </a:r>
          </a:p>
          <a:p>
            <a:pPr>
              <a:defRPr/>
            </a:pPr>
            <a:endParaRPr lang="en-US" dirty="0"/>
          </a:p>
          <a:p>
            <a:pPr>
              <a:defRPr/>
            </a:pPr>
            <a:r>
              <a:rPr lang="en-US" dirty="0"/>
              <a:t>4.  This research compiled four qualitative studies of new graduate transition, as well as extensive literature reviews were used. The initial study was conducted in 1998 with sample size of 6 new graduates, second study was in 2001 with four students who were studied for 12 months, the third was in 2004; but the sample size was not mentioned, and the last study was from June 2006 to December 2007 with 15 graduates.  The author stated that the data collection was through focus group discussions, as well as literature reviews of over 1000 publications which were related to new graduate transition.  </a:t>
            </a:r>
          </a:p>
          <a:p>
            <a:pPr>
              <a:defRPr/>
            </a:pPr>
            <a:endParaRPr lang="en-US" dirty="0"/>
          </a:p>
          <a:p>
            <a:pPr>
              <a:defRPr/>
            </a:pP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7</a:t>
            </a:fld>
            <a:endParaRPr lang="en-US"/>
          </a:p>
        </p:txBody>
      </p:sp>
    </p:spTree>
    <p:extLst>
      <p:ext uri="{BB962C8B-B14F-4D97-AF65-F5344CB8AC3E}">
        <p14:creationId xmlns:p14="http://schemas.microsoft.com/office/powerpoint/2010/main" val="3150864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1. The reviewed documents and publications were acquired from databases that included CINAHL, Nursing and Allied Health Collection, MEDLINE and PsycINFO. </a:t>
            </a:r>
          </a:p>
          <a:p>
            <a:pPr>
              <a:defRPr/>
            </a:pPr>
            <a:endParaRPr lang="en-US" dirty="0"/>
          </a:p>
          <a:p>
            <a:r>
              <a:rPr lang="en-US" dirty="0"/>
              <a:t>2. The validity of this study is that the author concluded that it is imperative to further enhance new graduates orientation programs by including knowledge about professional role transition, which means that transitional shock might be less harsh. </a:t>
            </a:r>
          </a:p>
          <a:p>
            <a:endParaRPr lang="en-US" dirty="0"/>
          </a:p>
          <a:p>
            <a:r>
              <a:rPr lang="en-US" dirty="0"/>
              <a:t>3.  At this time the concept of maturation, history, and attrition are not applicable for this study.  In regards to external validity, there were no specifications if the subjects used were only females or males, no specific ethnicity or any special groups of individuals were used.  Therefore this study can be applicable to the real world due to its nature as well as the impact it may have when changes are applied to alleviate transition shock.  </a:t>
            </a:r>
          </a:p>
          <a:p>
            <a:endParaRPr lang="en-US" dirty="0"/>
          </a:p>
          <a:p>
            <a:r>
              <a:rPr lang="en-US" dirty="0"/>
              <a:t>4.   Internal validity:   suggestion offered by the author that educational institutions should focus on providing preparatory theory about role transition for nursing students which can be beneficial in avoiding unnecessary stress in when they are introduced to their new role.</a:t>
            </a:r>
          </a:p>
          <a:p>
            <a:endParaRPr lang="en-US" dirty="0"/>
          </a:p>
          <a:p>
            <a:r>
              <a:rPr lang="en-US" dirty="0"/>
              <a:t>5.  </a:t>
            </a:r>
            <a:r>
              <a:rPr lang="en-US" b="1" dirty="0"/>
              <a:t>State of currency</a:t>
            </a:r>
            <a:r>
              <a:rPr lang="en-US" dirty="0"/>
              <a:t> – Publication was in 2008. There is no evidence if the information was revised at this time but the journal and link are still active.</a:t>
            </a:r>
          </a:p>
          <a:p>
            <a:endParaRPr lang="en-US" dirty="0"/>
          </a:p>
          <a:p>
            <a:r>
              <a:rPr lang="en-US" b="1" dirty="0"/>
              <a:t>Relevancy</a:t>
            </a:r>
            <a:r>
              <a:rPr lang="en-US" dirty="0"/>
              <a:t>- The topic does address the PICO question and the audience is new graduate nurses, manager, educators, and educators. The information of this article is applicable to the real world scenario.</a:t>
            </a:r>
            <a:endParaRPr dirty="0"/>
          </a:p>
          <a:p>
            <a:endParaRPr lang="en-US" dirty="0"/>
          </a:p>
          <a:p>
            <a:r>
              <a:rPr lang="en-US" b="1" dirty="0"/>
              <a:t>Authority</a:t>
            </a:r>
            <a:r>
              <a:rPr lang="en-US" dirty="0"/>
              <a:t>- The author is Judy E. Duchsher, MN PhD RN, who is a facilitator of Scholarly programs and projects at Saskatchewan Institute for Applied Science and Technology, Saskatoon, Canada. </a:t>
            </a:r>
            <a:endParaRPr dirty="0"/>
          </a:p>
          <a:p>
            <a:endParaRPr lang="en-US" dirty="0"/>
          </a:p>
          <a:p>
            <a:r>
              <a:rPr lang="en-US" dirty="0" err="1"/>
              <a:t>URLsource</a:t>
            </a:r>
            <a:r>
              <a:rPr lang="en-US" dirty="0"/>
              <a:t>: For further information, please visit the journal web-site: </a:t>
            </a:r>
            <a:endParaRPr/>
          </a:p>
          <a:p>
            <a:r>
              <a:rPr lang="en-US" dirty="0">
                <a:solidFill>
                  <a:srgbClr val="FFFFFF"/>
                </a:solidFill>
                <a:hlinkClick r:id="rId3"/>
              </a:rPr>
              <a:t>http://www.journalofadvancednursing.com</a:t>
            </a:r>
            <a:endParaRPr/>
          </a:p>
          <a:p>
            <a:endParaRPr lang="en-US" dirty="0"/>
          </a:p>
          <a:p>
            <a:r>
              <a:rPr lang="en-US" b="1" dirty="0"/>
              <a:t>Accuracy</a:t>
            </a:r>
            <a:r>
              <a:rPr lang="en-US" dirty="0"/>
              <a:t>- The information in this article is supported by 10 year compilation of 4 qualitative articles as well as 1000 literature reviews on the subject.  The intentions and purpose of the study was geared towards groups of new graduate nurses and their new responsibilities.  It did not seem that the author was in any shape or form biased towards the subjects.  No grammatical errors were noted. </a:t>
            </a:r>
            <a:endParaRPr dirty="0"/>
          </a:p>
          <a:p>
            <a:endParaRPr lang="en-US" dirty="0"/>
          </a:p>
          <a:p>
            <a:r>
              <a:rPr lang="en-US" b="1" dirty="0"/>
              <a:t>Purpose</a:t>
            </a:r>
            <a:r>
              <a:rPr lang="en-US" dirty="0"/>
              <a:t>-  The main purpose of this study was informative as well as to find solution for a smooth integration of new graduate nurses into their professional role.  Point of view portray by the author has been impartial and sincere to bring this subject to the attention of officials as well as recruiters.  There were no political, cultural, religious or personal biases involved during this study.  </a:t>
            </a:r>
            <a:endParaRPr dirty="0"/>
          </a:p>
          <a:p>
            <a:endParaRPr lang="en-US" dirty="0"/>
          </a:p>
          <a:p>
            <a:r>
              <a:rPr lang="en-US" dirty="0"/>
              <a:t>6.  Limitations of this study is that it is unknown if this study made a difference or brought changes when new novice are recruited.  The main goal was to have healthcare institutions, schools of higher learning and policy makers to understand and respond to the issues that may be driving these energetic and motivated nurses out of acute care due to transition shock.  </a:t>
            </a:r>
          </a:p>
          <a:p>
            <a:endParaRPr lang="en-US" dirty="0"/>
          </a:p>
          <a:p>
            <a:r>
              <a:rPr lang="en-US" dirty="0"/>
              <a:t>7.  The conclusion of this research compilation was that educational institutions should focus on providing preparatory theory about role transition, and to facilitate educational clinical placements that are more appropriate for professional role adaptation.  </a:t>
            </a:r>
          </a:p>
          <a:p>
            <a:r>
              <a:rPr lang="en-US" dirty="0">
                <a:solidFill>
                  <a:srgbClr val="FFFFFF"/>
                </a:solidFill>
              </a:rPr>
              <a:t> </a:t>
            </a:r>
            <a:endParaRP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8</a:t>
            </a:fld>
            <a:endParaRPr lang="en-US"/>
          </a:p>
        </p:txBody>
      </p:sp>
    </p:spTree>
    <p:extLst>
      <p:ext uri="{BB962C8B-B14F-4D97-AF65-F5344CB8AC3E}">
        <p14:creationId xmlns:p14="http://schemas.microsoft.com/office/powerpoint/2010/main" val="2719596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indent="-228600">
              <a:buAutoNum type="arabicPeriod"/>
            </a:pPr>
            <a:r>
              <a:rPr lang="en-US" dirty="0"/>
              <a:t>Research methodology of the reference is a retrospective design which is a design that begins with the dependent variable being in the present followed by a search for the presumed cause occurring in the past. The study consisted of gathering data before and after the initiation of a specialized nurse orientation program.  </a:t>
            </a:r>
          </a:p>
          <a:p>
            <a:pPr marL="228600" indent="-228600">
              <a:buAutoNum type="arabicPeriod"/>
            </a:pPr>
            <a:r>
              <a:rPr lang="en-US" dirty="0"/>
              <a:t>The trials were controlled and nonrandom gathering data a specific increments in time and the RNs studied were from a traditional orientation program and from a specialized orientation program.</a:t>
            </a:r>
          </a:p>
          <a:p>
            <a:pPr marL="228600" indent="-228600">
              <a:buAutoNum type="arabicPeriod"/>
            </a:pPr>
            <a:r>
              <a:rPr lang="en-US" dirty="0"/>
              <a:t>Sample a convenience sample is a selection of the most readily available persons, in this case the new RN graduates assigned to a pediatric unit </a:t>
            </a:r>
          </a:p>
          <a:p>
            <a:pPr marL="0" indent="0">
              <a:buNone/>
            </a:pPr>
            <a:r>
              <a:rPr lang="en-US" dirty="0"/>
              <a:t>      Research design – descriptive is one that has the main objective of portraying people’s characteristics and/or the frequency with which certain phenomena occur, questions were asked of the nurses </a:t>
            </a:r>
          </a:p>
          <a:p>
            <a:pPr marL="0" indent="0">
              <a:buNone/>
            </a:pPr>
            <a:r>
              <a:rPr lang="en-US" dirty="0"/>
              <a:t>       regards to how competent they felt. </a:t>
            </a:r>
          </a:p>
          <a:p>
            <a:pPr marL="0" indent="0">
              <a:buNone/>
            </a:pPr>
            <a:endParaRPr lang="en-US" dirty="0"/>
          </a:p>
        </p:txBody>
      </p:sp>
      <p:sp>
        <p:nvSpPr>
          <p:cNvPr id="4" name="Slide Number Placeholder 3"/>
          <p:cNvSpPr>
            <a:spLocks noGrp="1"/>
          </p:cNvSpPr>
          <p:nvPr>
            <p:ph type="sldNum" sz="quarter" idx="10"/>
          </p:nvPr>
        </p:nvSpPr>
        <p:spPr/>
        <p:txBody>
          <a:bodyPr/>
          <a:lstStyle/>
          <a:p>
            <a:fld id="{E3B36274-F2B9-4C45-BBB4-0EDF4CD651A7}" type="slidenum">
              <a:rPr lang="en-US"/>
              <a:t>9</a:t>
            </a:fld>
            <a:endParaRPr lang="en-US"/>
          </a:p>
        </p:txBody>
      </p:sp>
    </p:spTree>
    <p:extLst>
      <p:ext uri="{BB962C8B-B14F-4D97-AF65-F5344CB8AC3E}">
        <p14:creationId xmlns:p14="http://schemas.microsoft.com/office/powerpoint/2010/main" val="1857428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8/19/2018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8/19/2018</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8/19/2018</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8/19/2018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8/19/2018</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8/19/2018</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8/19/2018</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8/19/2018</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8/19/2018</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8/19/2018</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8/19/2018</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066800"/>
            <a:ext cx="9144000" cy="3352800"/>
          </a:xfrm>
        </p:spPr>
        <p:txBody>
          <a:bodyPr/>
          <a:lstStyle/>
          <a:p>
            <a:r>
              <a:rPr lang="en-US" sz="6000" dirty="0"/>
              <a:t>Evidence Based Practice/Information Literacy Assignment</a:t>
            </a:r>
            <a:br>
              <a:rPr lang="en-US" sz="6000" dirty="0"/>
            </a:br>
            <a:endParaRPr lang="en-US" sz="6000" dirty="0"/>
          </a:p>
        </p:txBody>
      </p:sp>
      <p:sp>
        <p:nvSpPr>
          <p:cNvPr id="3" name="Subtitle 2"/>
          <p:cNvSpPr>
            <a:spLocks noGrp="1"/>
          </p:cNvSpPr>
          <p:nvPr>
            <p:ph type="subTitle" idx="1"/>
          </p:nvPr>
        </p:nvSpPr>
        <p:spPr>
          <a:xfrm>
            <a:off x="1598612" y="4572000"/>
            <a:ext cx="9220199" cy="1447800"/>
          </a:xfrm>
        </p:spPr>
        <p:txBody>
          <a:bodyPr>
            <a:normAutofit/>
          </a:bodyPr>
          <a:lstStyle/>
          <a:p>
            <a:r>
              <a:rPr lang="en-US" dirty="0">
                <a:solidFill>
                  <a:schemeClr val="tx1">
                    <a:lumMod val="50000"/>
                  </a:schemeClr>
                </a:solidFill>
              </a:rPr>
              <a:t>Mary Al </a:t>
            </a:r>
            <a:r>
              <a:rPr lang="en-US" dirty="0" err="1">
                <a:solidFill>
                  <a:schemeClr val="tx1">
                    <a:lumMod val="50000"/>
                  </a:schemeClr>
                </a:solidFill>
              </a:rPr>
              <a:t>Khazraji</a:t>
            </a:r>
            <a:r>
              <a:rPr lang="en-US" dirty="0">
                <a:solidFill>
                  <a:schemeClr val="tx1">
                    <a:lumMod val="50000"/>
                  </a:schemeClr>
                </a:solidFill>
              </a:rPr>
              <a:t>, Scott Jones, </a:t>
            </a:r>
          </a:p>
          <a:p>
            <a:r>
              <a:rPr lang="en-US" dirty="0" err="1">
                <a:solidFill>
                  <a:schemeClr val="tx1">
                    <a:lumMod val="50000"/>
                  </a:schemeClr>
                </a:solidFill>
              </a:rPr>
              <a:t>Ridhartha</a:t>
            </a:r>
            <a:r>
              <a:rPr lang="en-US" dirty="0">
                <a:solidFill>
                  <a:schemeClr val="tx1">
                    <a:lumMod val="50000"/>
                  </a:schemeClr>
                </a:solidFill>
              </a:rPr>
              <a:t> Nadeau, &amp; Janice SanGrait</a:t>
            </a:r>
          </a:p>
          <a:p>
            <a:r>
              <a:rPr lang="en-US" dirty="0">
                <a:solidFill>
                  <a:schemeClr val="tx1">
                    <a:lumMod val="50000"/>
                  </a:schemeClr>
                </a:solidFill>
              </a:rPr>
              <a:t>University of Mary</a:t>
            </a:r>
          </a:p>
          <a:p>
            <a:endParaRPr lang="en-US" dirty="0">
              <a:solidFill>
                <a:schemeClr val="tx1">
                  <a:lumMod val="50000"/>
                </a:schemeClr>
              </a:solidFill>
            </a:endParaRPr>
          </a:p>
          <a:p>
            <a:endParaRPr lang="en-US" dirty="0">
              <a:solidFill>
                <a:schemeClr val="tx1">
                  <a:lumMod val="50000"/>
                </a:schemeClr>
              </a:solidFill>
            </a:endParaRP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D1D8FD-551D-42C3-A5C5-CC0BD1A9ADE5}"/>
              </a:ext>
            </a:extLst>
          </p:cNvPr>
          <p:cNvSpPr txBox="1"/>
          <p:nvPr>
            <p:extLst/>
          </p:nvPr>
        </p:nvSpPr>
        <p:spPr>
          <a:xfrm>
            <a:off x="684212" y="358739"/>
            <a:ext cx="10769600" cy="1415772"/>
          </a:xfrm>
          <a:prstGeom prst="rect">
            <a:avLst/>
          </a:prstGeom>
          <a:noFill/>
        </p:spPr>
        <p:txBody>
          <a:bodyPr wrap="square" rtlCol="0" anchor="t">
            <a:spAutoFit/>
          </a:bodyPr>
          <a:lstStyle/>
          <a:p>
            <a:pPr algn="ctr"/>
            <a:r>
              <a:rPr lang="en-US" sz="2800" dirty="0"/>
              <a:t>  </a:t>
            </a:r>
            <a:r>
              <a:rPr lang="en-US" sz="2000" dirty="0"/>
              <a:t>Delaney, M. M., Friedman, M. I., </a:t>
            </a:r>
            <a:r>
              <a:rPr lang="en-US" sz="2000" dirty="0" err="1"/>
              <a:t>Macyk</a:t>
            </a:r>
            <a:r>
              <a:rPr lang="en-US" sz="2000" dirty="0"/>
              <a:t>, I., Quinn, C., Schmidt, K. (2013, July-Aug.). 	Specialized new graduate RN pediatric orientation: a strategy for nursing           </a:t>
            </a:r>
          </a:p>
          <a:p>
            <a:pPr algn="ctr"/>
            <a:r>
              <a:rPr lang="en-US" sz="2000" dirty="0"/>
              <a:t>     retention and its financial impact. </a:t>
            </a:r>
            <a:r>
              <a:rPr lang="en-US" sz="2000" i="1" dirty="0"/>
              <a:t>Nursing Economic$,</a:t>
            </a:r>
            <a:r>
              <a:rPr lang="en-US" sz="2000" dirty="0"/>
              <a:t> 31(4), 162-170.</a:t>
            </a:r>
          </a:p>
          <a:p>
            <a:pPr algn="ctr"/>
            <a:endParaRPr lang="en-US" dirty="0"/>
          </a:p>
        </p:txBody>
      </p:sp>
      <p:sp>
        <p:nvSpPr>
          <p:cNvPr id="2" name="TextBox 1"/>
          <p:cNvSpPr txBox="1"/>
          <p:nvPr>
            <p:extLst/>
          </p:nvPr>
        </p:nvSpPr>
        <p:spPr>
          <a:xfrm>
            <a:off x="227012" y="1600200"/>
            <a:ext cx="11834812" cy="449353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Validity – </a:t>
            </a:r>
            <a:r>
              <a:rPr lang="en-US" sz="1400" dirty="0"/>
              <a:t>were the results of the study obtained from sound scientific methods (Melnyk &amp; </a:t>
            </a:r>
            <a:r>
              <a:rPr lang="en-US" sz="1400" dirty="0" err="1"/>
              <a:t>Fineout</a:t>
            </a:r>
            <a:r>
              <a:rPr lang="en-US" sz="1400" dirty="0"/>
              <a:t>-Overholt, 2015).</a:t>
            </a:r>
          </a:p>
          <a:p>
            <a:pPr lvl="2"/>
            <a:endParaRPr lang="en-US" dirty="0"/>
          </a:p>
          <a:p>
            <a:pPr marL="1200150" lvl="2" indent="-285750">
              <a:buFont typeface="Arial" panose="020B0604020202020204" pitchFamily="34" charset="0"/>
              <a:buChar char="•"/>
            </a:pPr>
            <a:r>
              <a:rPr lang="en-US" dirty="0"/>
              <a:t>Reliability – </a:t>
            </a:r>
            <a:r>
              <a:rPr lang="en-US" sz="1400" dirty="0"/>
              <a:t>the extent to which a measurement is free from measurement error over repeated times (Polit &amp; Beck, 2017).</a:t>
            </a:r>
          </a:p>
          <a:p>
            <a:pPr lvl="2"/>
            <a:endParaRPr lang="en-US" dirty="0"/>
          </a:p>
          <a:p>
            <a:pPr marL="1200150" lvl="2" indent="-285750">
              <a:buFont typeface="Arial" panose="020B0604020202020204" pitchFamily="34" charset="0"/>
              <a:buChar char="•"/>
            </a:pPr>
            <a:r>
              <a:rPr lang="en-US" dirty="0"/>
              <a:t>CRAAP –</a:t>
            </a:r>
          </a:p>
          <a:p>
            <a:pPr lvl="2"/>
            <a:r>
              <a:rPr lang="en-US" dirty="0"/>
              <a:t>		</a:t>
            </a:r>
          </a:p>
          <a:p>
            <a:pPr marL="1200150" lvl="2" indent="-285750">
              <a:buFont typeface="Arial" panose="020B0604020202020204" pitchFamily="34" charset="0"/>
              <a:buChar char="•"/>
            </a:pPr>
            <a:endParaRPr lang="en-US" dirty="0"/>
          </a:p>
          <a:p>
            <a:pPr lvl="2"/>
            <a:r>
              <a:rPr lang="en-US" dirty="0"/>
              <a:t>						</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r>
              <a:rPr lang="en-US" dirty="0"/>
              <a:t>            </a:t>
            </a:r>
          </a:p>
          <a:p>
            <a:r>
              <a:rPr lang="en-US" dirty="0"/>
              <a:t>            						</a:t>
            </a:r>
            <a:endParaRPr lang="en-US" sz="800" dirty="0"/>
          </a:p>
          <a:p>
            <a:endParaRPr lang="en-US" sz="800" dirty="0"/>
          </a:p>
          <a:p>
            <a:endParaRPr lang="en-US" sz="800" dirty="0"/>
          </a:p>
          <a:p>
            <a:pPr lvl="5"/>
            <a:r>
              <a:rPr lang="en-US" dirty="0"/>
              <a:t>			</a:t>
            </a:r>
            <a:r>
              <a:rPr lang="en-US" sz="800" dirty="0"/>
              <a:t>Bing clipart</a:t>
            </a:r>
            <a:endParaRPr lang="en-US" dirty="0"/>
          </a:p>
          <a:p>
            <a:pPr marL="1200150" lvl="2" indent="-285750">
              <a:buFont typeface="Arial" panose="020B0604020202020204" pitchFamily="34" charset="0"/>
              <a:buChar char="•"/>
            </a:pPr>
            <a:r>
              <a:rPr lang="en-US" dirty="0"/>
              <a:t>Conclusions - 			</a:t>
            </a:r>
          </a:p>
        </p:txBody>
      </p:sp>
      <p:pic>
        <p:nvPicPr>
          <p:cNvPr id="5" name="Picture 4">
            <a:extLst>
              <a:ext uri="{FF2B5EF4-FFF2-40B4-BE49-F238E27FC236}">
                <a16:creationId xmlns:a16="http://schemas.microsoft.com/office/drawing/2014/main" id="{516907BD-DB54-4296-BD8E-0417595C7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812" y="3015972"/>
            <a:ext cx="2616199" cy="2429328"/>
          </a:xfrm>
          <a:prstGeom prst="rect">
            <a:avLst/>
          </a:prstGeom>
        </p:spPr>
      </p:pic>
    </p:spTree>
    <p:extLst>
      <p:ext uri="{BB962C8B-B14F-4D97-AF65-F5344CB8AC3E}">
        <p14:creationId xmlns:p14="http://schemas.microsoft.com/office/powerpoint/2010/main" val="201457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2601156"/>
            <a:ext cx="3276599" cy="1913693"/>
          </a:xfrm>
        </p:spPr>
        <p:txBody>
          <a:bodyPr/>
          <a:lstStyle/>
          <a:p>
            <a:r>
              <a:rPr lang="en-US" dirty="0"/>
              <a:t>Summary of findings</a:t>
            </a:r>
            <a:br>
              <a:rPr lang="en-US" dirty="0"/>
            </a:br>
            <a:br>
              <a:rPr lang="en-US" dirty="0"/>
            </a:br>
            <a:endParaRPr lang="en-US" dirty="0"/>
          </a:p>
        </p:txBody>
      </p:sp>
      <p:sp>
        <p:nvSpPr>
          <p:cNvPr id="4" name="Text Placeholder 3"/>
          <p:cNvSpPr>
            <a:spLocks noGrp="1"/>
          </p:cNvSpPr>
          <p:nvPr>
            <p:ph type="body" sz="half" idx="2"/>
            <p:extLst/>
          </p:nvPr>
        </p:nvSpPr>
        <p:spPr>
          <a:xfrm>
            <a:off x="4637088" y="600075"/>
            <a:ext cx="6063454" cy="5911977"/>
          </a:xfrm>
        </p:spPr>
        <p:txBody>
          <a:bodyPr vert="horz" lIns="91440" tIns="45720" rIns="91440" bIns="45720" rtlCol="0" anchor="t">
            <a:normAutofit/>
          </a:bodyPr>
          <a:lstStyle/>
          <a:p>
            <a:pPr marL="285750" indent="-285750">
              <a:buChar char="•"/>
            </a:pPr>
            <a:r>
              <a:rPr lang="en-US" sz="2800" dirty="0"/>
              <a:t>All three resources have different focuses</a:t>
            </a:r>
          </a:p>
          <a:p>
            <a:pPr marL="285750" indent="-285750">
              <a:buChar char="•"/>
            </a:pPr>
            <a:endParaRPr lang="en-US" sz="2800" dirty="0"/>
          </a:p>
          <a:p>
            <a:pPr marL="742950" lvl="1" indent="-285750">
              <a:buChar char="•"/>
            </a:pPr>
            <a:r>
              <a:rPr lang="en-US" sz="2800" dirty="0"/>
              <a:t>Economic (Silvestre, 2017)</a:t>
            </a:r>
          </a:p>
          <a:p>
            <a:pPr marL="742950" lvl="1" indent="-285750">
              <a:buChar char="•"/>
            </a:pPr>
            <a:r>
              <a:rPr lang="en-US" sz="2800" dirty="0"/>
              <a:t>Transition shock (Duchscher, 2009)</a:t>
            </a:r>
          </a:p>
          <a:p>
            <a:pPr marL="742950" lvl="1" indent="-285750">
              <a:buChar char="•"/>
            </a:pPr>
            <a:r>
              <a:rPr lang="en-US" sz="2800" dirty="0"/>
              <a:t>Retention and turnover (Delaney, et al. 2013)</a:t>
            </a:r>
          </a:p>
          <a:p>
            <a:pPr marL="742950" lvl="1" indent="-285750">
              <a:buChar char="•"/>
            </a:pPr>
            <a:endParaRPr lang="en-US" sz="2800" dirty="0"/>
          </a:p>
          <a:p>
            <a:pPr marL="285750" indent="-285750">
              <a:buChar char="•"/>
            </a:pPr>
            <a:r>
              <a:rPr lang="en-US" sz="2800" dirty="0"/>
              <a:t>Universal conclusion: Transition to care programs have a measurable and positive effect </a:t>
            </a:r>
          </a:p>
          <a:p>
            <a:pPr marL="285750" indent="-285750">
              <a:buChar char="•"/>
            </a:pPr>
            <a:endParaRPr lang="en-US" sz="2000" dirty="0"/>
          </a:p>
        </p:txBody>
      </p:sp>
      <p:pic>
        <p:nvPicPr>
          <p:cNvPr id="9" name="Picture 9" descr="... &lt;strong&gt;nurse&lt;/strong&gt; by bedpanner - vocational &lt;strong&gt;nurse&lt;/strong&gt; is also called enrolled &lt;strong&gt;nurse&lt;/strong&gt; in"/>
          <p:cNvPicPr>
            <a:picLocks noGrp="1" noChangeAspect="1"/>
          </p:cNvPicPr>
          <p:nvPr>
            <p:ph idx="1"/>
          </p:nvPr>
        </p:nvPicPr>
        <p:blipFill>
          <a:blip r:embed="rId3"/>
          <a:stretch>
            <a:fillRect/>
          </a:stretch>
        </p:blipFill>
        <p:spPr>
          <a:xfrm>
            <a:off x="9979601" y="3105150"/>
            <a:ext cx="2093414" cy="3362914"/>
          </a:xfrm>
          <a:prstGeom prst="rect">
            <a:avLst/>
          </a:prstGeom>
        </p:spPr>
      </p:pic>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341313" y="198438"/>
            <a:ext cx="10823365" cy="688975"/>
          </a:xfrm>
        </p:spPr>
        <p:txBody>
          <a:bodyPr/>
          <a:lstStyle/>
          <a:p>
            <a:pPr algn="ctr"/>
            <a:r>
              <a:rPr lang="en-US" sz="4000" b="1" u="sng" dirty="0">
                <a:solidFill>
                  <a:srgbClr val="06837D"/>
                </a:solidFill>
              </a:rPr>
              <a:t>APPLICATION</a:t>
            </a:r>
            <a:r>
              <a:rPr lang="en-US" dirty="0"/>
              <a:t> </a:t>
            </a:r>
            <a:endParaRPr lang="en-US"/>
          </a:p>
        </p:txBody>
      </p:sp>
      <p:sp>
        <p:nvSpPr>
          <p:cNvPr id="3" name="TextBox 2"/>
          <p:cNvSpPr txBox="1"/>
          <p:nvPr>
            <p:extLst/>
          </p:nvPr>
        </p:nvSpPr>
        <p:spPr>
          <a:xfrm>
            <a:off x="341313" y="940145"/>
            <a:ext cx="11515725" cy="552458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AutoNum type="arabicPeriod"/>
            </a:pPr>
            <a:r>
              <a:rPr lang="en-US" sz="2700" dirty="0">
                <a:latin typeface="Arial"/>
                <a:cs typeface="Arial"/>
              </a:rPr>
              <a:t>How does what you learned apply to your clinical scenario? Is it similar?</a:t>
            </a:r>
            <a:endParaRPr lang="en-US" sz="2700" dirty="0"/>
          </a:p>
          <a:p>
            <a:pPr marL="342900" indent="-342900" algn="just">
              <a:buAutoNum type="arabicPeriod"/>
            </a:pPr>
            <a:endParaRPr lang="en-US" sz="2700" dirty="0">
              <a:latin typeface="Arial"/>
              <a:cs typeface="Arial"/>
            </a:endParaRPr>
          </a:p>
          <a:p>
            <a:pPr algn="just">
              <a:buAutoNum type="arabicPeriod"/>
            </a:pPr>
            <a:r>
              <a:rPr lang="en-US" sz="2700" dirty="0">
                <a:latin typeface="Arial"/>
                <a:cs typeface="Arial"/>
              </a:rPr>
              <a:t>Is what you found to be supported by evidence the same as what was applied in practice? Would you have changed your approach to the issue of this clinical scenario based on your research? </a:t>
            </a:r>
            <a:endParaRPr sz="2700" dirty="0"/>
          </a:p>
          <a:p>
            <a:pPr algn="just">
              <a:buAutoNum type="arabicPeriod"/>
            </a:pPr>
            <a:endParaRPr lang="en-US" sz="2700" dirty="0">
              <a:latin typeface="Arial"/>
              <a:cs typeface="Arial"/>
            </a:endParaRPr>
          </a:p>
          <a:p>
            <a:pPr algn="just">
              <a:buAutoNum type="arabicPeriod"/>
            </a:pPr>
            <a:r>
              <a:rPr lang="en-US" sz="2700" dirty="0">
                <a:latin typeface="Arial"/>
                <a:cs typeface="Arial"/>
              </a:rPr>
              <a:t>Does your population (nursing unit, clinic, hospital, healthcare organization) have unique characteristics that would trump implementing the evidence you have found? </a:t>
            </a:r>
            <a:endParaRPr sz="2700" dirty="0"/>
          </a:p>
          <a:p>
            <a:pPr algn="just">
              <a:buAutoNum type="arabicPeriod"/>
            </a:pPr>
            <a:endParaRPr lang="en-US" sz="2700" dirty="0">
              <a:latin typeface="Arial"/>
              <a:cs typeface="Arial"/>
            </a:endParaRPr>
          </a:p>
          <a:p>
            <a:pPr algn="just">
              <a:buAutoNum type="arabicPeriod"/>
            </a:pPr>
            <a:r>
              <a:rPr lang="en-US" sz="2700" dirty="0">
                <a:latin typeface="Arial"/>
                <a:cs typeface="Arial"/>
              </a:rPr>
              <a:t>Are there any regulatory, socioeconomic, cultural or other factors that implicate your decision making for this scenario?</a:t>
            </a:r>
            <a:r>
              <a:rPr lang="en-US" sz="2800" dirty="0">
                <a:latin typeface="Arial"/>
                <a:cs typeface="Arial"/>
              </a:rPr>
              <a:t> </a:t>
            </a:r>
            <a:endParaRPr sz="2800"/>
          </a:p>
          <a:p>
            <a:pPr marL="342900" indent="-342900" algn="just">
              <a:buAutoNum type="arabicPeriod"/>
            </a:pPr>
            <a:endParaRPr lang="en-US" sz="2800" dirty="0"/>
          </a:p>
        </p:txBody>
      </p:sp>
    </p:spTree>
    <p:extLst>
      <p:ext uri="{BB962C8B-B14F-4D97-AF65-F5344CB8AC3E}">
        <p14:creationId xmlns:p14="http://schemas.microsoft.com/office/powerpoint/2010/main" val="23746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92" y="523875"/>
            <a:ext cx="12150725" cy="792673"/>
          </a:xfrm>
        </p:spPr>
        <p:txBody>
          <a:bodyPr>
            <a:normAutofit/>
          </a:bodyPr>
          <a:lstStyle/>
          <a:p>
            <a:pPr algn="ctr"/>
            <a:r>
              <a:rPr lang="en-US" b="1" i="1" dirty="0"/>
              <a:t>Nursing Economic$</a:t>
            </a:r>
            <a:r>
              <a:rPr lang="en-US" dirty="0"/>
              <a:t> </a:t>
            </a:r>
          </a:p>
        </p:txBody>
      </p:sp>
      <p:sp>
        <p:nvSpPr>
          <p:cNvPr id="3" name="TextBox 2"/>
          <p:cNvSpPr txBox="1"/>
          <p:nvPr>
            <p:extLst/>
          </p:nvPr>
        </p:nvSpPr>
        <p:spPr>
          <a:xfrm>
            <a:off x="2296862" y="2047875"/>
            <a:ext cx="5619142"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Query letters are welcome, but not required.</a:t>
            </a:r>
          </a:p>
        </p:txBody>
      </p:sp>
      <p:sp>
        <p:nvSpPr>
          <p:cNvPr id="4" name="TextBox 3"/>
          <p:cNvSpPr txBox="1"/>
          <p:nvPr>
            <p:extLst/>
          </p:nvPr>
        </p:nvSpPr>
        <p:spPr>
          <a:xfrm>
            <a:off x="5175087" y="4719320"/>
            <a:ext cx="4435118"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dirty="0"/>
              <a:t>Conflicts of interest disclosure.</a:t>
            </a:r>
          </a:p>
          <a:p>
            <a:pPr marL="342900" indent="-342900">
              <a:buAutoNum type="arabicPeriod"/>
            </a:pPr>
            <a:r>
              <a:rPr lang="en-US" dirty="0"/>
              <a:t>Patients’ and subjects’ privacy.</a:t>
            </a:r>
          </a:p>
          <a:p>
            <a:pPr marL="342900" indent="-342900">
              <a:buAutoNum type="arabicPeriod"/>
            </a:pPr>
            <a:r>
              <a:rPr lang="en-US" dirty="0"/>
              <a:t>Disclosure of IRB consent.</a:t>
            </a:r>
          </a:p>
          <a:p>
            <a:pPr marL="342900" indent="-342900">
              <a:buAutoNum type="arabicPeriod"/>
            </a:pPr>
            <a:r>
              <a:rPr lang="en-US" dirty="0"/>
              <a:t>Submission and Publication</a:t>
            </a:r>
          </a:p>
        </p:txBody>
      </p:sp>
      <p:pic>
        <p:nvPicPr>
          <p:cNvPr id="5" name="Picture 5" descr="Image result for query letter"/>
          <p:cNvPicPr>
            <a:picLocks noChangeAspect="1"/>
          </p:cNvPicPr>
          <p:nvPr/>
        </p:nvPicPr>
        <p:blipFill>
          <a:blip r:embed="rId3"/>
          <a:stretch>
            <a:fillRect/>
          </a:stretch>
        </p:blipFill>
        <p:spPr>
          <a:xfrm>
            <a:off x="7910723" y="2417601"/>
            <a:ext cx="2743200" cy="1567543"/>
          </a:xfrm>
          <a:prstGeom prst="rect">
            <a:avLst/>
          </a:prstGeom>
        </p:spPr>
      </p:pic>
      <p:pic>
        <p:nvPicPr>
          <p:cNvPr id="7" name="Picture 7" descr="Related image"/>
          <p:cNvPicPr>
            <a:picLocks noChangeAspect="1"/>
          </p:cNvPicPr>
          <p:nvPr/>
        </p:nvPicPr>
        <p:blipFill>
          <a:blip r:embed="rId4"/>
          <a:stretch>
            <a:fillRect/>
          </a:stretch>
        </p:blipFill>
        <p:spPr>
          <a:xfrm>
            <a:off x="771525" y="3790950"/>
            <a:ext cx="3547724" cy="2216150"/>
          </a:xfrm>
          <a:prstGeom prst="rect">
            <a:avLst/>
          </a:prstGeom>
        </p:spPr>
      </p:pic>
    </p:spTree>
    <p:extLst>
      <p:ext uri="{BB962C8B-B14F-4D97-AF65-F5344CB8AC3E}">
        <p14:creationId xmlns:p14="http://schemas.microsoft.com/office/powerpoint/2010/main" val="333852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D1D8FD-551D-42C3-A5C5-CC0BD1A9ADE5}"/>
              </a:ext>
            </a:extLst>
          </p:cNvPr>
          <p:cNvSpPr txBox="1"/>
          <p:nvPr>
            <p:extLst/>
          </p:nvPr>
        </p:nvSpPr>
        <p:spPr>
          <a:xfrm>
            <a:off x="684213" y="549057"/>
            <a:ext cx="10769600" cy="523220"/>
          </a:xfrm>
          <a:prstGeom prst="rect">
            <a:avLst/>
          </a:prstGeom>
          <a:noFill/>
        </p:spPr>
        <p:txBody>
          <a:bodyPr wrap="square" rtlCol="0" anchor="t">
            <a:spAutoFit/>
          </a:bodyPr>
          <a:lstStyle/>
          <a:p>
            <a:pPr algn="ctr"/>
            <a:r>
              <a:rPr lang="en-US" sz="2800" dirty="0"/>
              <a:t>  REFERENCE LIST</a:t>
            </a:r>
            <a:endParaRPr lang="en-US"/>
          </a:p>
        </p:txBody>
      </p:sp>
      <p:sp>
        <p:nvSpPr>
          <p:cNvPr id="2" name="TextBox 1"/>
          <p:cNvSpPr txBox="1"/>
          <p:nvPr>
            <p:extLst/>
          </p:nvPr>
        </p:nvSpPr>
        <p:spPr>
          <a:xfrm>
            <a:off x="344488" y="1246681"/>
            <a:ext cx="11834812" cy="529375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Delaney, M. M., Friedman, M. I., Macyk, I., Quinn, C., Schmidt, K. (2013, July-Aug.). Specialized new graduate RN </a:t>
            </a:r>
          </a:p>
          <a:p>
            <a:pPr algn="ctr"/>
            <a:endParaRPr lang="en-US" sz="1600" dirty="0"/>
          </a:p>
          <a:p>
            <a:r>
              <a:rPr lang="en-US" sz="1600" dirty="0"/>
              <a:t>	pediatric orientation: a strategy for nursing retention and its financial impact. </a:t>
            </a:r>
            <a:r>
              <a:rPr lang="en-US" sz="1600" i="1" dirty="0"/>
              <a:t>Nursing Economic$,</a:t>
            </a:r>
            <a:r>
              <a:rPr lang="en-US" sz="1600" dirty="0"/>
              <a:t> 31(4), 162-170.</a:t>
            </a:r>
          </a:p>
          <a:p>
            <a:pPr algn="ctr"/>
            <a:endParaRPr lang="en-US" sz="1600" dirty="0"/>
          </a:p>
          <a:p>
            <a:r>
              <a:rPr lang="en-US" sz="1600" dirty="0"/>
              <a:t>Duchscher, J.E.B. (2009).  Transition shock: the initial stage of role adaptation for newly </a:t>
            </a:r>
            <a:endParaRPr sz="1600" dirty="0"/>
          </a:p>
          <a:p>
            <a:r>
              <a:rPr lang="en-US" sz="1600" dirty="0"/>
              <a:t>            </a:t>
            </a:r>
          </a:p>
          <a:p>
            <a:r>
              <a:rPr lang="en-US" sz="1600" dirty="0"/>
              <a:t>            	graduated Registered Nurses.  </a:t>
            </a:r>
            <a:r>
              <a:rPr lang="en-US" sz="1600" i="1" dirty="0"/>
              <a:t>Journal of Advanced Nursing 65(</a:t>
            </a:r>
            <a:r>
              <a:rPr lang="en-US" sz="1600" dirty="0"/>
              <a:t>5), 1103-1113. Doi: 10.1111/j.1365-2648.2008.04898.x</a:t>
            </a:r>
          </a:p>
          <a:p>
            <a:endParaRPr lang="en-US" sz="1600" dirty="0"/>
          </a:p>
          <a:p>
            <a:r>
              <a:rPr lang="en-US" sz="1600" dirty="0"/>
              <a:t>Melnyk, B. M., &amp; Fineout-Overholt, E. (2015). </a:t>
            </a:r>
            <a:r>
              <a:rPr lang="en-US" sz="1600" i="1" dirty="0"/>
              <a:t>Evidence-based practice in nursing &amp; healthcare: A guide to best practice</a:t>
            </a:r>
            <a:r>
              <a:rPr lang="en-US" sz="1600" dirty="0"/>
              <a:t>. (3rd ed.). 	</a:t>
            </a:r>
          </a:p>
          <a:p>
            <a:endParaRPr lang="en-US" sz="1600" dirty="0"/>
          </a:p>
          <a:p>
            <a:r>
              <a:rPr lang="en-US" sz="1600" dirty="0"/>
              <a:t>                  Philadelphia, PA: Wolters Kluwer Health Lippincott Williams &amp; Williams.</a:t>
            </a:r>
            <a:endParaRPr dirty="0"/>
          </a:p>
          <a:p>
            <a:endParaRPr lang="en-US" sz="1600" dirty="0"/>
          </a:p>
          <a:p>
            <a:r>
              <a:rPr lang="en-US" sz="1600" dirty="0"/>
              <a:t>Polit, D. F., &amp; Beck, C. T. (2017). </a:t>
            </a:r>
            <a:r>
              <a:rPr lang="en-US" sz="1600" i="1" dirty="0"/>
              <a:t>Nursing research: Generating and assessing evidence for nursing practice.</a:t>
            </a:r>
            <a:r>
              <a:rPr lang="en-US" sz="1600" dirty="0"/>
              <a:t> (10th ed.). </a:t>
            </a:r>
          </a:p>
          <a:p>
            <a:endParaRPr lang="en-US" sz="1600" dirty="0"/>
          </a:p>
          <a:p>
            <a:r>
              <a:rPr lang="en-US" sz="1600" dirty="0"/>
              <a:t>	Philadelphia, PA: Wolters Kluwer/Lippincott Williams &amp; Wilkins.</a:t>
            </a:r>
          </a:p>
          <a:p>
            <a:endParaRPr lang="en-US" sz="1600" dirty="0"/>
          </a:p>
          <a:p>
            <a:r>
              <a:rPr lang="en-US" sz="1600" dirty="0"/>
              <a:t>Silvestre, J. H. (2017). A Multisite Study on a New Graduate Registered Nurse Transition to Practice Program: </a:t>
            </a:r>
            <a:endParaRPr sz="1600" dirty="0"/>
          </a:p>
          <a:p>
            <a:endParaRPr lang="en-US" sz="1600" dirty="0"/>
          </a:p>
          <a:p>
            <a:r>
              <a:rPr lang="en-US" sz="1600" dirty="0"/>
              <a:t>             Return on Investment. </a:t>
            </a:r>
            <a:r>
              <a:rPr lang="en-US" sz="1600" i="1" dirty="0"/>
              <a:t>Nursing Economic$</a:t>
            </a:r>
            <a:r>
              <a:rPr lang="en-US" sz="1600" dirty="0"/>
              <a:t>, </a:t>
            </a:r>
            <a:r>
              <a:rPr lang="en-US" sz="1600" i="1" dirty="0"/>
              <a:t>35</a:t>
            </a:r>
            <a:r>
              <a:rPr lang="en-US" sz="1600" dirty="0"/>
              <a:t>(3), 110-118.</a:t>
            </a:r>
            <a:endParaRPr sz="1600" dirty="0"/>
          </a:p>
          <a:p>
            <a:pPr algn="ctr"/>
            <a:endParaRPr lang="en-US" dirty="0"/>
          </a:p>
        </p:txBody>
      </p:sp>
    </p:spTree>
    <p:extLst>
      <p:ext uri="{BB962C8B-B14F-4D97-AF65-F5344CB8AC3E}">
        <p14:creationId xmlns:p14="http://schemas.microsoft.com/office/powerpoint/2010/main" val="272884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B2BD9A-7217-4208-A30E-7B01F94ADBBE}"/>
              </a:ext>
            </a:extLst>
          </p:cNvPr>
          <p:cNvSpPr>
            <a:spLocks noGrp="1"/>
          </p:cNvSpPr>
          <p:nvPr>
            <p:ph type="body" idx="1"/>
          </p:nvPr>
        </p:nvSpPr>
        <p:spPr/>
        <p:txBody>
          <a:bodyPr>
            <a:normAutofit/>
          </a:bodyPr>
          <a:lstStyle/>
          <a:p>
            <a:pPr algn="ctr"/>
            <a:r>
              <a:rPr lang="en-US" sz="4000" dirty="0"/>
              <a:t>Questions and Answers</a:t>
            </a:r>
          </a:p>
        </p:txBody>
      </p:sp>
    </p:spTree>
    <p:extLst>
      <p:ext uri="{BB962C8B-B14F-4D97-AF65-F5344CB8AC3E}">
        <p14:creationId xmlns:p14="http://schemas.microsoft.com/office/powerpoint/2010/main" val="289268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Scenario Selection	</a:t>
            </a:r>
          </a:p>
        </p:txBody>
      </p:sp>
      <p:sp>
        <p:nvSpPr>
          <p:cNvPr id="14" name="Content Placeholder 2"/>
          <p:cNvSpPr>
            <a:spLocks noGrp="1"/>
          </p:cNvSpPr>
          <p:nvPr>
            <p:ph idx="1"/>
          </p:nvPr>
        </p:nvSpPr>
        <p:spPr/>
        <p:txBody>
          <a:bodyPr/>
          <a:lstStyle/>
          <a:p>
            <a:pPr marL="0" indent="0">
              <a:buNone/>
            </a:pPr>
            <a:r>
              <a:rPr lang="en-US" dirty="0"/>
              <a:t>The impact to turnover in the first year graduate RN with participation in a transition to care program.</a:t>
            </a:r>
          </a:p>
          <a:p>
            <a:pPr marL="0" indent="0">
              <a:buNone/>
            </a:pPr>
            <a:r>
              <a:rPr lang="en-US" dirty="0"/>
              <a:t>Group is from variety of healthcare settings:</a:t>
            </a:r>
          </a:p>
          <a:p>
            <a:r>
              <a:rPr lang="en-US" dirty="0"/>
              <a:t>Skilled Nursing Facility</a:t>
            </a:r>
          </a:p>
          <a:p>
            <a:r>
              <a:rPr lang="en-US" dirty="0"/>
              <a:t>Hospital telemedicine</a:t>
            </a:r>
          </a:p>
          <a:p>
            <a:r>
              <a:rPr lang="en-US" dirty="0"/>
              <a:t>Surgery Department</a:t>
            </a:r>
          </a:p>
          <a:p>
            <a:r>
              <a:rPr lang="en-US" dirty="0"/>
              <a:t>Veteran’s Health Administration</a:t>
            </a:r>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1000"/>
                                        <p:tgtEl>
                                          <p:spTgt spid="14">
                                            <p:txEl>
                                              <p:pRg st="0" end="0"/>
                                            </p:txEl>
                                          </p:spTgt>
                                        </p:tgtEl>
                                      </p:cBhvr>
                                    </p:animEffect>
                                    <p:anim calcmode="lin" valueType="num">
                                      <p:cBhvr>
                                        <p:cTn id="12"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Effect transition="in" filter="fade">
                                      <p:cBhvr>
                                        <p:cTn id="18" dur="1000"/>
                                        <p:tgtEl>
                                          <p:spTgt spid="14">
                                            <p:txEl>
                                              <p:pRg st="1" end="1"/>
                                            </p:txEl>
                                          </p:spTgt>
                                        </p:tgtEl>
                                      </p:cBhvr>
                                    </p:animEffect>
                                    <p:anim calcmode="lin" valueType="num">
                                      <p:cBhvr>
                                        <p:cTn id="19"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Effect transition="in" filter="fade">
                                      <p:cBhvr>
                                        <p:cTn id="25" dur="1000"/>
                                        <p:tgtEl>
                                          <p:spTgt spid="14">
                                            <p:txEl>
                                              <p:pRg st="2" end="2"/>
                                            </p:txEl>
                                          </p:spTgt>
                                        </p:tgtEl>
                                      </p:cBhvr>
                                    </p:animEffect>
                                    <p:anim calcmode="lin" valueType="num">
                                      <p:cBhvr>
                                        <p:cTn id="26"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1000"/>
                                        <p:tgtEl>
                                          <p:spTgt spid="14">
                                            <p:txEl>
                                              <p:pRg st="3" end="3"/>
                                            </p:txEl>
                                          </p:spTgt>
                                        </p:tgtEl>
                                      </p:cBhvr>
                                    </p:animEffect>
                                    <p:anim calcmode="lin" valueType="num">
                                      <p:cBhvr>
                                        <p:cTn id="3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animEffect transition="in" filter="fade">
                                      <p:cBhvr>
                                        <p:cTn id="39" dur="1000"/>
                                        <p:tgtEl>
                                          <p:spTgt spid="14">
                                            <p:txEl>
                                              <p:pRg st="4" end="4"/>
                                            </p:txEl>
                                          </p:spTgt>
                                        </p:tgtEl>
                                      </p:cBhvr>
                                    </p:animEffect>
                                    <p:anim calcmode="lin" valueType="num">
                                      <p:cBhvr>
                                        <p:cTn id="40"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xEl>
                                              <p:pRg st="5" end="5"/>
                                            </p:txEl>
                                          </p:spTgt>
                                        </p:tgtEl>
                                        <p:attrNameLst>
                                          <p:attrName>style.visibility</p:attrName>
                                        </p:attrNameLst>
                                      </p:cBhvr>
                                      <p:to>
                                        <p:strVal val="visible"/>
                                      </p:to>
                                    </p:set>
                                    <p:animEffect transition="in" filter="fade">
                                      <p:cBhvr>
                                        <p:cTn id="46" dur="1000"/>
                                        <p:tgtEl>
                                          <p:spTgt spid="14">
                                            <p:txEl>
                                              <p:pRg st="5" end="5"/>
                                            </p:txEl>
                                          </p:spTgt>
                                        </p:tgtEl>
                                      </p:cBhvr>
                                    </p:animEffect>
                                    <p:anim calcmode="lin" valueType="num">
                                      <p:cBhvr>
                                        <p:cTn id="47"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685800"/>
            <a:ext cx="3276599" cy="3810000"/>
          </a:xfrm>
        </p:spPr>
        <p:txBody>
          <a:bodyPr>
            <a:normAutofit fontScale="90000"/>
          </a:bodyPr>
          <a:lstStyle/>
          <a:p>
            <a:r>
              <a:rPr lang="en-US" sz="3600" dirty="0"/>
              <a:t>PICO  Question</a:t>
            </a: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4" name="Text Placeholder 3"/>
          <p:cNvSpPr>
            <a:spLocks noGrp="1"/>
          </p:cNvSpPr>
          <p:nvPr>
            <p:ph type="body" sz="half" idx="2"/>
          </p:nvPr>
        </p:nvSpPr>
        <p:spPr>
          <a:xfrm>
            <a:off x="836613" y="1905000"/>
            <a:ext cx="3276599" cy="4114800"/>
          </a:xfrm>
        </p:spPr>
        <p:txBody>
          <a:bodyPr>
            <a:normAutofit fontScale="85000" lnSpcReduction="20000"/>
          </a:bodyPr>
          <a:lstStyle/>
          <a:p>
            <a:r>
              <a:rPr lang="en-US" dirty="0"/>
              <a:t>In first year new graduate RNs, is the turnover rate decreased in graduates that participate in a transition to care program versus graduates that do not participate in a transition to care program? </a:t>
            </a:r>
          </a:p>
          <a:p>
            <a:endParaRPr lang="en-US" dirty="0"/>
          </a:p>
          <a:p>
            <a:r>
              <a:rPr lang="en-US" b="1" dirty="0"/>
              <a:t>P</a:t>
            </a:r>
            <a:r>
              <a:rPr lang="en-US" dirty="0"/>
              <a:t> (population) =</a:t>
            </a:r>
          </a:p>
          <a:p>
            <a:r>
              <a:rPr lang="en-US" dirty="0"/>
              <a:t>First year new graduate RNs</a:t>
            </a:r>
          </a:p>
          <a:p>
            <a:endParaRPr lang="en-US" dirty="0"/>
          </a:p>
          <a:p>
            <a:r>
              <a:rPr lang="en-US" b="1" dirty="0"/>
              <a:t>I</a:t>
            </a:r>
            <a:r>
              <a:rPr lang="en-US" dirty="0"/>
              <a:t> (intervention) =</a:t>
            </a:r>
          </a:p>
          <a:p>
            <a:r>
              <a:rPr lang="en-US" dirty="0"/>
              <a:t>Transition to care program</a:t>
            </a:r>
          </a:p>
          <a:p>
            <a:endParaRPr lang="en-US" dirty="0"/>
          </a:p>
          <a:p>
            <a:r>
              <a:rPr lang="en-US" b="1" dirty="0"/>
              <a:t>C</a:t>
            </a:r>
            <a:r>
              <a:rPr lang="en-US" dirty="0"/>
              <a:t> (comparison) =</a:t>
            </a:r>
          </a:p>
          <a:p>
            <a:r>
              <a:rPr lang="en-US" dirty="0"/>
              <a:t>RN graduates not involved in a transition to care program</a:t>
            </a:r>
          </a:p>
          <a:p>
            <a:endParaRPr lang="en-US" dirty="0"/>
          </a:p>
          <a:p>
            <a:r>
              <a:rPr lang="en-US" b="1" dirty="0"/>
              <a:t>O</a:t>
            </a:r>
            <a:r>
              <a:rPr lang="en-US" dirty="0"/>
              <a:t> (outcome) =</a:t>
            </a:r>
          </a:p>
          <a:p>
            <a:r>
              <a:rPr lang="en-US" dirty="0"/>
              <a:t>Impact on new graduate RN turnover rate</a:t>
            </a:r>
          </a:p>
          <a:p>
            <a:endParaRPr lang="en-US" dirty="0"/>
          </a:p>
        </p:txBody>
      </p:sp>
      <p:pic>
        <p:nvPicPr>
          <p:cNvPr id="7" name="Picture 7" descr="NURSE! Via Angella Ewing Beatty. So yesterday. Have a great day today ..mom"/>
          <p:cNvPicPr>
            <a:picLocks noGrp="1" noChangeAspect="1"/>
          </p:cNvPicPr>
          <p:nvPr>
            <p:ph type="pic" idx="1"/>
          </p:nvPr>
        </p:nvPicPr>
        <p:blipFill rotWithShape="1">
          <a:blip r:embed="rId3"/>
          <a:srcRect l="16511" r="16511"/>
          <a:stretch/>
        </p:blipFill>
        <p:spPr>
          <a:prstGeom prst="rect">
            <a:avLst/>
          </a:prstGeom>
        </p:spPr>
      </p:pic>
    </p:spTree>
    <p:extLst>
      <p:ext uri="{BB962C8B-B14F-4D97-AF65-F5344CB8AC3E}">
        <p14:creationId xmlns:p14="http://schemas.microsoft.com/office/powerpoint/2010/main" val="26700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p:cTn id="3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p:cTn id="3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 calcmode="lin" valueType="num">
                                      <p:cBhvr>
                                        <p:cTn id="46"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p:cTn id="5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4"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5" dur="500"/>
                                        <p:tgtEl>
                                          <p:spTgt spid="4">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4">
                                            <p:txEl>
                                              <p:pRg st="8" end="8"/>
                                            </p:txEl>
                                          </p:spTgt>
                                        </p:tgtEl>
                                        <p:attrNameLst>
                                          <p:attrName>style.visibility</p:attrName>
                                        </p:attrNameLst>
                                      </p:cBhvr>
                                      <p:to>
                                        <p:strVal val="visible"/>
                                      </p:to>
                                    </p:set>
                                    <p:anim calcmode="lin" valueType="num">
                                      <p:cBhvr>
                                        <p:cTn id="60"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1"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2" dur="500"/>
                                        <p:tgtEl>
                                          <p:spTgt spid="4">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 calcmode="lin" valueType="num">
                                      <p:cBhvr>
                                        <p:cTn id="67"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9" dur="500"/>
                                        <p:tgtEl>
                                          <p:spTgt spid="4">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4">
                                            <p:txEl>
                                              <p:pRg st="11" end="11"/>
                                            </p:txEl>
                                          </p:spTgt>
                                        </p:tgtEl>
                                        <p:attrNameLst>
                                          <p:attrName>style.visibility</p:attrName>
                                        </p:attrNameLst>
                                      </p:cBhvr>
                                      <p:to>
                                        <p:strVal val="visible"/>
                                      </p:to>
                                    </p:set>
                                    <p:anim calcmode="lin" valueType="num">
                                      <p:cBhvr>
                                        <p:cTn id="74"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75"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76" dur="500"/>
                                        <p:tgtEl>
                                          <p:spTgt spid="4">
                                            <p:txEl>
                                              <p:pRg st="11" end="1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4">
                                            <p:txEl>
                                              <p:pRg st="12" end="12"/>
                                            </p:txEl>
                                          </p:spTgt>
                                        </p:tgtEl>
                                        <p:attrNameLst>
                                          <p:attrName>style.visibility</p:attrName>
                                        </p:attrNameLst>
                                      </p:cBhvr>
                                      <p:to>
                                        <p:strVal val="visible"/>
                                      </p:to>
                                    </p:set>
                                    <p:anim calcmode="lin" valueType="num">
                                      <p:cBhvr>
                                        <p:cTn id="81"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82"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8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999865" y="342900"/>
            <a:ext cx="6455650" cy="1006475"/>
          </a:xfrm>
        </p:spPr>
        <p:txBody>
          <a:bodyPr/>
          <a:lstStyle/>
          <a:p>
            <a:pPr algn="ctr"/>
            <a:r>
              <a:rPr lang="en-US" dirty="0"/>
              <a:t>Data Search</a:t>
            </a:r>
          </a:p>
        </p:txBody>
      </p:sp>
      <p:sp>
        <p:nvSpPr>
          <p:cNvPr id="3" name="Text Placeholder 2"/>
          <p:cNvSpPr>
            <a:spLocks noGrp="1"/>
          </p:cNvSpPr>
          <p:nvPr>
            <p:ph type="body" idx="1"/>
            <p:extLst/>
          </p:nvPr>
        </p:nvSpPr>
        <p:spPr>
          <a:xfrm>
            <a:off x="514634" y="1476375"/>
            <a:ext cx="8229600" cy="1143000"/>
          </a:xfrm>
        </p:spPr>
        <p:txBody>
          <a:bodyPr vert="horz" lIns="91440" tIns="45720" rIns="91440" bIns="45720" rtlCol="0" anchor="t">
            <a:noAutofit/>
          </a:bodyPr>
          <a:lstStyle/>
          <a:p>
            <a:pPr marL="342900" indent="-342900">
              <a:buChar char="•"/>
            </a:pPr>
            <a:r>
              <a:rPr lang="en-US" sz="2000" dirty="0"/>
              <a:t>Database searched: CINAHL &amp; MEDLINE Complete</a:t>
            </a:r>
          </a:p>
          <a:p>
            <a:pPr marL="342900" indent="-342900">
              <a:buChar char="•"/>
            </a:pPr>
            <a:endParaRPr lang="en-US" sz="2000" dirty="0"/>
          </a:p>
          <a:p>
            <a:pPr marL="342900" indent="-342900">
              <a:buChar char="•"/>
            </a:pPr>
            <a:r>
              <a:rPr lang="en-US" sz="2000" dirty="0"/>
              <a:t>Method: Boolean search was utilized</a:t>
            </a:r>
          </a:p>
          <a:p>
            <a:pPr marL="342900" indent="-342900">
              <a:buChar char="•"/>
            </a:pPr>
            <a:endParaRPr lang="en-US" sz="2000" b="1" dirty="0"/>
          </a:p>
          <a:p>
            <a:pPr marL="342900" indent="-342900">
              <a:buChar char="•"/>
            </a:pPr>
            <a:r>
              <a:rPr lang="en-US" sz="2000" dirty="0"/>
              <a:t>Search terms: New Graduate  Nurse Transition to Practice Program, 		  &amp; Turnover </a:t>
            </a:r>
          </a:p>
          <a:p>
            <a:pPr marL="342900" indent="-342900">
              <a:buChar char="•"/>
            </a:pPr>
            <a:endParaRPr lang="en-US" sz="2000" dirty="0"/>
          </a:p>
          <a:p>
            <a:pPr marL="342900" indent="-342900">
              <a:buChar char="•"/>
            </a:pPr>
            <a:r>
              <a:rPr lang="en-US" sz="2000" dirty="0"/>
              <a:t>Chosen Research: Silvestre, J. H. (2017). A Multisite Study on a New Graduate Registered Nurse Transition to Practice Program: Return on Investment. </a:t>
            </a:r>
            <a:r>
              <a:rPr lang="en-US" sz="2000" i="1" dirty="0"/>
              <a:t>Nursing Economic$</a:t>
            </a:r>
            <a:r>
              <a:rPr lang="en-US" sz="2000" dirty="0"/>
              <a:t>, </a:t>
            </a:r>
            <a:r>
              <a:rPr lang="en-US" sz="2000" i="1" dirty="0"/>
              <a:t>35</a:t>
            </a:r>
            <a:r>
              <a:rPr lang="en-US" sz="2000" dirty="0"/>
              <a:t>(3), 110-118.</a:t>
            </a:r>
          </a:p>
          <a:p>
            <a:pPr marL="342900" indent="-342900">
              <a:buFont typeface="Arial" panose="020B0604020202020204" pitchFamily="34" charset="0"/>
              <a:buChar char="•"/>
            </a:pPr>
            <a:r>
              <a:rPr lang="en-US" sz="2000" dirty="0" err="1"/>
              <a:t>Duchscher</a:t>
            </a:r>
            <a:r>
              <a:rPr lang="en-US" sz="2000" dirty="0"/>
              <a:t>, J.E.B. (2009).  Transition shock: the initial stage of role adaptation for newly graduated Registered Nurses.  </a:t>
            </a:r>
            <a:r>
              <a:rPr lang="en-US" sz="2000" i="1" dirty="0"/>
              <a:t>Journal of Advanced Nursing 65</a:t>
            </a:r>
            <a:r>
              <a:rPr lang="en-US" sz="2000" dirty="0"/>
              <a:t>(5), 1103-1113. </a:t>
            </a:r>
          </a:p>
          <a:p>
            <a:pPr marL="342900" indent="-342900">
              <a:buFont typeface="Arial" panose="020B0604020202020204" pitchFamily="34" charset="0"/>
              <a:buChar char="•"/>
            </a:pPr>
            <a:r>
              <a:rPr lang="en-US" sz="2000" dirty="0"/>
              <a:t>Delaney, M. M., Friedman, M. I., </a:t>
            </a:r>
            <a:r>
              <a:rPr lang="en-US" sz="2000" dirty="0" err="1"/>
              <a:t>Macyk</a:t>
            </a:r>
            <a:r>
              <a:rPr lang="en-US" sz="2000" dirty="0"/>
              <a:t>, I., Quinn, C., Schmidt, K. (2013, July-Aug.). Specialized new graduate RN pediatric orientation: a strategy for nursing retention and its financial impact. </a:t>
            </a:r>
            <a:r>
              <a:rPr lang="en-US" sz="2000" i="1" dirty="0"/>
              <a:t>Nursing Economic$,</a:t>
            </a:r>
            <a:r>
              <a:rPr lang="en-US" sz="2000" dirty="0"/>
              <a:t> 31(4), 162-170.</a:t>
            </a:r>
          </a:p>
          <a:p>
            <a:pPr marL="342900" indent="-342900">
              <a:buChar char="•"/>
            </a:pPr>
            <a:endParaRPr lang="en-US" sz="2000" dirty="0"/>
          </a:p>
        </p:txBody>
      </p:sp>
      <p:pic>
        <p:nvPicPr>
          <p:cNvPr id="4" name="Picture 4" descr="Image result for database"/>
          <p:cNvPicPr>
            <a:picLocks noChangeAspect="1"/>
          </p:cNvPicPr>
          <p:nvPr/>
        </p:nvPicPr>
        <p:blipFill>
          <a:blip r:embed="rId3"/>
          <a:stretch>
            <a:fillRect/>
          </a:stretch>
        </p:blipFill>
        <p:spPr>
          <a:xfrm>
            <a:off x="9455862" y="66675"/>
            <a:ext cx="2638425" cy="1733550"/>
          </a:xfrm>
          <a:prstGeom prst="rect">
            <a:avLst/>
          </a:prstGeom>
        </p:spPr>
      </p:pic>
      <p:pic>
        <p:nvPicPr>
          <p:cNvPr id="6" name="Picture 6" descr="Image result for cinahl logo"/>
          <p:cNvPicPr>
            <a:picLocks noChangeAspect="1"/>
          </p:cNvPicPr>
          <p:nvPr/>
        </p:nvPicPr>
        <p:blipFill>
          <a:blip r:embed="rId4"/>
          <a:stretch>
            <a:fillRect/>
          </a:stretch>
        </p:blipFill>
        <p:spPr>
          <a:xfrm>
            <a:off x="9351087" y="4724400"/>
            <a:ext cx="2743200" cy="2057400"/>
          </a:xfrm>
          <a:prstGeom prst="rect">
            <a:avLst/>
          </a:prstGeom>
        </p:spPr>
      </p:pic>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extLst/>
          </p:nvPr>
        </p:nvSpPr>
        <p:spPr>
          <a:xfrm>
            <a:off x="2581002" y="5486400"/>
            <a:ext cx="5005569" cy="36988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Return on investment: Are TPP's cost effective?</a:t>
            </a:r>
          </a:p>
        </p:txBody>
      </p:sp>
      <p:sp>
        <p:nvSpPr>
          <p:cNvPr id="4" name="TextBox 3"/>
          <p:cNvSpPr txBox="1"/>
          <p:nvPr>
            <p:extLst/>
          </p:nvPr>
        </p:nvSpPr>
        <p:spPr>
          <a:xfrm>
            <a:off x="3257205" y="3415865"/>
            <a:ext cx="6250226"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Barriers to implementation of a TPP</a:t>
            </a:r>
          </a:p>
        </p:txBody>
      </p:sp>
      <p:sp>
        <p:nvSpPr>
          <p:cNvPr id="5" name="TextBox 4"/>
          <p:cNvSpPr txBox="1"/>
          <p:nvPr>
            <p:extLst/>
          </p:nvPr>
        </p:nvSpPr>
        <p:spPr>
          <a:xfrm>
            <a:off x="2419094" y="1510852"/>
            <a:ext cx="523369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What is a Transition to Practice Program (TPP) </a:t>
            </a:r>
          </a:p>
        </p:txBody>
      </p:sp>
      <p:pic>
        <p:nvPicPr>
          <p:cNvPr id="6" name="Picture 6" descr="Image result for dollar sign clip art"/>
          <p:cNvPicPr>
            <a:picLocks noChangeAspect="1"/>
          </p:cNvPicPr>
          <p:nvPr/>
        </p:nvPicPr>
        <p:blipFill>
          <a:blip r:embed="rId3"/>
          <a:stretch>
            <a:fillRect/>
          </a:stretch>
        </p:blipFill>
        <p:spPr>
          <a:xfrm>
            <a:off x="333340" y="3876675"/>
            <a:ext cx="1885950" cy="2428875"/>
          </a:xfrm>
          <a:prstGeom prst="rect">
            <a:avLst/>
          </a:prstGeom>
        </p:spPr>
      </p:pic>
      <p:pic>
        <p:nvPicPr>
          <p:cNvPr id="8" name="Picture 8" descr="barrier-clipart-successful-overcoming-difficult-barrier-21099937.jpg"/>
          <p:cNvPicPr>
            <a:picLocks noChangeAspect="1"/>
          </p:cNvPicPr>
          <p:nvPr/>
        </p:nvPicPr>
        <p:blipFill>
          <a:blip r:embed="rId4"/>
          <a:stretch>
            <a:fillRect/>
          </a:stretch>
        </p:blipFill>
        <p:spPr>
          <a:xfrm>
            <a:off x="8781120" y="2390775"/>
            <a:ext cx="2742909" cy="2057400"/>
          </a:xfrm>
          <a:prstGeom prst="rect">
            <a:avLst/>
          </a:prstGeom>
        </p:spPr>
      </p:pic>
      <p:pic>
        <p:nvPicPr>
          <p:cNvPr id="10" name="Picture 10" descr="Image result for questionclip art"/>
          <p:cNvPicPr>
            <a:picLocks noChangeAspect="1"/>
          </p:cNvPicPr>
          <p:nvPr/>
        </p:nvPicPr>
        <p:blipFill>
          <a:blip r:embed="rId5"/>
          <a:stretch>
            <a:fillRect/>
          </a:stretch>
        </p:blipFill>
        <p:spPr>
          <a:xfrm>
            <a:off x="257148" y="1510852"/>
            <a:ext cx="1828800" cy="1481328"/>
          </a:xfrm>
          <a:prstGeom prst="rect">
            <a:avLst/>
          </a:prstGeom>
        </p:spPr>
      </p:pic>
      <p:sp>
        <p:nvSpPr>
          <p:cNvPr id="12" name="TextBox 11"/>
          <p:cNvSpPr txBox="1"/>
          <p:nvPr>
            <p:extLst/>
          </p:nvPr>
        </p:nvSpPr>
        <p:spPr>
          <a:xfrm>
            <a:off x="0" y="28575"/>
            <a:ext cx="12120563"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Silvestre, J. H. (2017). A Multisite Study on a New Graduate Registered Nurse Transition to Practice Program: Return on Investment. </a:t>
            </a:r>
            <a:r>
              <a:rPr lang="en-US" i="1" dirty="0"/>
              <a:t>Nursing Economic$</a:t>
            </a:r>
            <a:r>
              <a:rPr lang="en-US" dirty="0"/>
              <a:t>, </a:t>
            </a:r>
            <a:r>
              <a:rPr lang="en-US" i="1" dirty="0"/>
              <a:t>35</a:t>
            </a:r>
            <a:r>
              <a:rPr lang="en-US" dirty="0"/>
              <a:t>(3), 110-118. </a:t>
            </a:r>
          </a:p>
        </p:txBody>
      </p:sp>
    </p:spTree>
    <p:extLst>
      <p:ext uri="{BB962C8B-B14F-4D97-AF65-F5344CB8AC3E}">
        <p14:creationId xmlns:p14="http://schemas.microsoft.com/office/powerpoint/2010/main" val="40467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extLst/>
          </p:nvPr>
        </p:nvSpPr>
        <p:spPr>
          <a:xfrm>
            <a:off x="28592" y="-447675"/>
            <a:ext cx="12134477" cy="1143000"/>
          </a:xfrm>
        </p:spPr>
        <p:txBody>
          <a:bodyPr>
            <a:normAutofit/>
          </a:bodyPr>
          <a:lstStyle/>
          <a:p>
            <a:pPr algn="ctr"/>
            <a:r>
              <a:rPr lang="en-US" sz="2000" dirty="0"/>
              <a:t>Silvestre, J. H. (2017). A Multisite Study on a New Graduate Registered Nurse Transition to Practice Program: Return on Investment. </a:t>
            </a:r>
            <a:r>
              <a:rPr lang="en-US" sz="2000" i="1" dirty="0"/>
              <a:t>Nursing Economic$</a:t>
            </a:r>
            <a:r>
              <a:rPr lang="en-US" sz="2000" dirty="0"/>
              <a:t>, </a:t>
            </a:r>
            <a:r>
              <a:rPr lang="en-US" sz="2000" i="1" dirty="0"/>
              <a:t>35</a:t>
            </a:r>
            <a:r>
              <a:rPr lang="en-US" sz="2000" dirty="0"/>
              <a:t>(3), 110-118. </a:t>
            </a:r>
          </a:p>
        </p:txBody>
      </p:sp>
      <p:sp>
        <p:nvSpPr>
          <p:cNvPr id="12" name="TextBox 11"/>
          <p:cNvSpPr txBox="1"/>
          <p:nvPr>
            <p:extLst/>
          </p:nvPr>
        </p:nvSpPr>
        <p:spPr>
          <a:xfrm>
            <a:off x="-771974" y="1219200"/>
            <a:ext cx="4047084"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The Research</a:t>
            </a:r>
          </a:p>
        </p:txBody>
      </p:sp>
      <p:sp>
        <p:nvSpPr>
          <p:cNvPr id="14" name="TextBox 13"/>
          <p:cNvSpPr txBox="1"/>
          <p:nvPr>
            <p:extLst/>
          </p:nvPr>
        </p:nvSpPr>
        <p:spPr>
          <a:xfrm>
            <a:off x="9377778" y="320659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The Conclusion</a:t>
            </a:r>
          </a:p>
        </p:txBody>
      </p:sp>
      <p:pic>
        <p:nvPicPr>
          <p:cNvPr id="15" name="Picture 15" descr="Image result for research"/>
          <p:cNvPicPr>
            <a:picLocks noChangeAspect="1"/>
          </p:cNvPicPr>
          <p:nvPr/>
        </p:nvPicPr>
        <p:blipFill>
          <a:blip r:embed="rId3"/>
          <a:stretch>
            <a:fillRect/>
          </a:stretch>
        </p:blipFill>
        <p:spPr>
          <a:xfrm>
            <a:off x="1076952" y="904875"/>
            <a:ext cx="2743200" cy="3310045"/>
          </a:xfrm>
          <a:prstGeom prst="rect">
            <a:avLst/>
          </a:prstGeom>
        </p:spPr>
      </p:pic>
      <p:pic>
        <p:nvPicPr>
          <p:cNvPr id="17" name="Picture 17" descr="Image result for results"/>
          <p:cNvPicPr>
            <a:picLocks noChangeAspect="1"/>
          </p:cNvPicPr>
          <p:nvPr/>
        </p:nvPicPr>
        <p:blipFill>
          <a:blip r:embed="rId4"/>
          <a:stretch>
            <a:fillRect/>
          </a:stretch>
        </p:blipFill>
        <p:spPr>
          <a:xfrm>
            <a:off x="4546071" y="2505075"/>
            <a:ext cx="3751263" cy="1515318"/>
          </a:xfrm>
          <a:prstGeom prst="rect">
            <a:avLst/>
          </a:prstGeom>
        </p:spPr>
      </p:pic>
      <p:pic>
        <p:nvPicPr>
          <p:cNvPr id="19" name="Picture 19" descr="Image result for Conclusion"/>
          <p:cNvPicPr>
            <a:picLocks noChangeAspect="1"/>
          </p:cNvPicPr>
          <p:nvPr/>
        </p:nvPicPr>
        <p:blipFill>
          <a:blip r:embed="rId5"/>
          <a:stretch>
            <a:fillRect/>
          </a:stretch>
        </p:blipFill>
        <p:spPr>
          <a:xfrm>
            <a:off x="9368528" y="3576323"/>
            <a:ext cx="2743200" cy="2741486"/>
          </a:xfrm>
          <a:prstGeom prst="rect">
            <a:avLst/>
          </a:prstGeom>
        </p:spPr>
      </p:pic>
    </p:spTree>
    <p:extLst>
      <p:ext uri="{BB962C8B-B14F-4D97-AF65-F5344CB8AC3E}">
        <p14:creationId xmlns:p14="http://schemas.microsoft.com/office/powerpoint/2010/main" val="1296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extLst/>
          </p:nvPr>
        </p:nvSpPr>
        <p:spPr>
          <a:xfrm>
            <a:off x="376238" y="240391"/>
            <a:ext cx="11304587" cy="10156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Duchscher, J.E.B. (2009).  Transition shock: the initial stage of role adaptation for newly </a:t>
            </a:r>
          </a:p>
          <a:p>
            <a:pPr algn="ctr"/>
            <a:r>
              <a:rPr lang="en-US" sz="2000" dirty="0"/>
              <a:t>            graduated Registered Nurses.  </a:t>
            </a:r>
            <a:r>
              <a:rPr lang="en-US" sz="2000" i="1" dirty="0"/>
              <a:t>Journal of Advanced Nursing 65</a:t>
            </a:r>
            <a:r>
              <a:rPr lang="en-US" sz="2000" dirty="0"/>
              <a:t>(5), 1103-1113. </a:t>
            </a:r>
            <a:endParaRPr sz="2000" dirty="0"/>
          </a:p>
          <a:p>
            <a:pPr algn="ctr"/>
            <a:endParaRPr lang="en-US" sz="2000" dirty="0"/>
          </a:p>
        </p:txBody>
      </p:sp>
      <p:sp>
        <p:nvSpPr>
          <p:cNvPr id="2" name="TextBox 1"/>
          <p:cNvSpPr txBox="1"/>
          <p:nvPr>
            <p:extLst/>
          </p:nvPr>
        </p:nvSpPr>
        <p:spPr>
          <a:xfrm>
            <a:off x="752475" y="1838325"/>
            <a:ext cx="5907358"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t>The purpose of this research</a:t>
            </a:r>
          </a:p>
        </p:txBody>
      </p:sp>
      <p:sp>
        <p:nvSpPr>
          <p:cNvPr id="3" name="TextBox 2"/>
          <p:cNvSpPr txBox="1"/>
          <p:nvPr>
            <p:extLst/>
          </p:nvPr>
        </p:nvSpPr>
        <p:spPr>
          <a:xfrm>
            <a:off x="4732338" y="3228975"/>
            <a:ext cx="5593197"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t>What is Transition Shock</a:t>
            </a:r>
          </a:p>
        </p:txBody>
      </p:sp>
      <p:sp>
        <p:nvSpPr>
          <p:cNvPr id="4" name="TextBox 3"/>
          <p:cNvSpPr txBox="1"/>
          <p:nvPr>
            <p:extLst/>
          </p:nvPr>
        </p:nvSpPr>
        <p:spPr>
          <a:xfrm>
            <a:off x="8264599" y="4876800"/>
            <a:ext cx="372137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t>Data Collection</a:t>
            </a:r>
          </a:p>
        </p:txBody>
      </p:sp>
      <p:pic>
        <p:nvPicPr>
          <p:cNvPr id="5" name="Picture 5" descr="Wise Woman Traditions: Healing Ourselves Emotionally from Unhealthy ..."/>
          <p:cNvPicPr>
            <a:picLocks noChangeAspect="1"/>
          </p:cNvPicPr>
          <p:nvPr/>
        </p:nvPicPr>
        <p:blipFill>
          <a:blip r:embed="rId3"/>
          <a:stretch>
            <a:fillRect/>
          </a:stretch>
        </p:blipFill>
        <p:spPr>
          <a:xfrm>
            <a:off x="733425" y="2636838"/>
            <a:ext cx="3652807" cy="3714750"/>
          </a:xfrm>
          <a:prstGeom prst="rect">
            <a:avLst/>
          </a:prstGeom>
        </p:spPr>
      </p:pic>
    </p:spTree>
    <p:extLst>
      <p:ext uri="{BB962C8B-B14F-4D97-AF65-F5344CB8AC3E}">
        <p14:creationId xmlns:p14="http://schemas.microsoft.com/office/powerpoint/2010/main" val="392342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a:xfrm>
            <a:off x="390525" y="514350"/>
            <a:ext cx="11752263" cy="718827"/>
          </a:xfrm>
        </p:spPr>
        <p:txBody>
          <a:bodyPr/>
          <a:lstStyle/>
          <a:p>
            <a:pPr algn="ctr"/>
            <a:r>
              <a:rPr lang="en-US" sz="2000" dirty="0"/>
              <a:t>Duchscher, J.E.B. (2009).  Transition shock: the initial stage of role adaptation for newly </a:t>
            </a:r>
          </a:p>
          <a:p>
            <a:pPr algn="ctr"/>
            <a:r>
              <a:rPr lang="en-US" sz="2000" dirty="0"/>
              <a:t>            graduated Registered Nurses.  </a:t>
            </a:r>
            <a:r>
              <a:rPr lang="en-US" sz="2000" i="1" dirty="0"/>
              <a:t>Journal of Advanced Nursing 65</a:t>
            </a:r>
            <a:r>
              <a:rPr lang="en-US" sz="2000" dirty="0"/>
              <a:t>(5), 1103-1113. </a:t>
            </a:r>
          </a:p>
          <a:p>
            <a:pPr algn="ctr"/>
            <a:endParaRPr lang="en-US" sz="2000" dirty="0"/>
          </a:p>
        </p:txBody>
      </p:sp>
      <p:sp>
        <p:nvSpPr>
          <p:cNvPr id="5" name="TextBox 4"/>
          <p:cNvSpPr txBox="1"/>
          <p:nvPr>
            <p:extLst/>
          </p:nvPr>
        </p:nvSpPr>
        <p:spPr>
          <a:xfrm>
            <a:off x="7338521" y="5172075"/>
            <a:ext cx="2743200"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200" dirty="0"/>
          </a:p>
        </p:txBody>
      </p:sp>
      <p:sp>
        <p:nvSpPr>
          <p:cNvPr id="3" name="TextBox 2"/>
          <p:cNvSpPr txBox="1"/>
          <p:nvPr>
            <p:extLst/>
          </p:nvPr>
        </p:nvSpPr>
        <p:spPr>
          <a:xfrm>
            <a:off x="533400" y="1943100"/>
            <a:ext cx="3951527"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t>CRAAP Method</a:t>
            </a:r>
          </a:p>
        </p:txBody>
      </p:sp>
      <p:sp>
        <p:nvSpPr>
          <p:cNvPr id="4" name="TextBox 3"/>
          <p:cNvSpPr txBox="1"/>
          <p:nvPr>
            <p:extLst/>
          </p:nvPr>
        </p:nvSpPr>
        <p:spPr>
          <a:xfrm>
            <a:off x="128521" y="3286125"/>
            <a:ext cx="4945129" cy="5238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800" dirty="0"/>
          </a:p>
        </p:txBody>
      </p:sp>
      <p:sp>
        <p:nvSpPr>
          <p:cNvPr id="6" name="TextBox 5"/>
          <p:cNvSpPr txBox="1"/>
          <p:nvPr>
            <p:extLst/>
          </p:nvPr>
        </p:nvSpPr>
        <p:spPr>
          <a:xfrm>
            <a:off x="4189413" y="5437188"/>
            <a:ext cx="4354281" cy="7080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t>Conclusion</a:t>
            </a:r>
          </a:p>
        </p:txBody>
      </p:sp>
      <p:pic>
        <p:nvPicPr>
          <p:cNvPr id="7" name="Picture 7" descr="File:Nursing &lt;strong&gt;students&lt;/strong&gt;.jpg - Wikipedia"/>
          <p:cNvPicPr>
            <a:picLocks noChangeAspect="1"/>
          </p:cNvPicPr>
          <p:nvPr/>
        </p:nvPicPr>
        <p:blipFill>
          <a:blip r:embed="rId3"/>
          <a:stretch>
            <a:fillRect/>
          </a:stretch>
        </p:blipFill>
        <p:spPr>
          <a:xfrm>
            <a:off x="4541838" y="1057275"/>
            <a:ext cx="6712309" cy="3452813"/>
          </a:xfrm>
          <a:prstGeom prst="rect">
            <a:avLst/>
          </a:prstGeom>
        </p:spPr>
      </p:pic>
      <p:pic>
        <p:nvPicPr>
          <p:cNvPr id="9" name="Picture 9" descr="assignments, 6 &lt;strong&gt;check marks&lt;/strong&gt;! Thanks for a great experience!"/>
          <p:cNvPicPr>
            <a:picLocks noChangeAspect="1"/>
          </p:cNvPicPr>
          <p:nvPr/>
        </p:nvPicPr>
        <p:blipFill>
          <a:blip r:embed="rId4"/>
          <a:stretch>
            <a:fillRect/>
          </a:stretch>
        </p:blipFill>
        <p:spPr>
          <a:xfrm>
            <a:off x="866775" y="4741631"/>
            <a:ext cx="2944813" cy="1876657"/>
          </a:xfrm>
          <a:prstGeom prst="rect">
            <a:avLst/>
          </a:prstGeom>
        </p:spPr>
      </p:pic>
    </p:spTree>
    <p:extLst>
      <p:ext uri="{BB962C8B-B14F-4D97-AF65-F5344CB8AC3E}">
        <p14:creationId xmlns:p14="http://schemas.microsoft.com/office/powerpoint/2010/main" val="38738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D1D8FD-551D-42C3-A5C5-CC0BD1A9ADE5}"/>
              </a:ext>
            </a:extLst>
          </p:cNvPr>
          <p:cNvSpPr txBox="1"/>
          <p:nvPr>
            <p:extLst/>
          </p:nvPr>
        </p:nvSpPr>
        <p:spPr>
          <a:xfrm>
            <a:off x="684212" y="358739"/>
            <a:ext cx="10769600" cy="1415772"/>
          </a:xfrm>
          <a:prstGeom prst="rect">
            <a:avLst/>
          </a:prstGeom>
          <a:noFill/>
        </p:spPr>
        <p:txBody>
          <a:bodyPr wrap="square" rtlCol="0" anchor="t">
            <a:spAutoFit/>
          </a:bodyPr>
          <a:lstStyle/>
          <a:p>
            <a:pPr algn="ctr"/>
            <a:r>
              <a:rPr lang="en-US" sz="2800" dirty="0"/>
              <a:t>  </a:t>
            </a:r>
            <a:r>
              <a:rPr lang="en-US" sz="2000" dirty="0"/>
              <a:t>Delaney, M. M., Friedman, M. I., </a:t>
            </a:r>
            <a:r>
              <a:rPr lang="en-US" sz="2000" dirty="0" err="1"/>
              <a:t>Macyk</a:t>
            </a:r>
            <a:r>
              <a:rPr lang="en-US" sz="2000" dirty="0"/>
              <a:t>, I., Quinn, C., Schmidt, K. (2013, July-Aug.). 	Specialized new graduate RN pediatric orientation: a strategy for nursing           </a:t>
            </a:r>
          </a:p>
          <a:p>
            <a:pPr algn="ctr"/>
            <a:r>
              <a:rPr lang="en-US" sz="2000" dirty="0"/>
              <a:t>     retention and its financial impact. </a:t>
            </a:r>
            <a:r>
              <a:rPr lang="en-US" sz="2000" i="1" dirty="0"/>
              <a:t>Nursing Economic$,</a:t>
            </a:r>
            <a:r>
              <a:rPr lang="en-US" sz="2000" dirty="0"/>
              <a:t> 31(4), 162-170.</a:t>
            </a:r>
          </a:p>
          <a:p>
            <a:pPr algn="ctr"/>
            <a:endParaRPr lang="en-US" dirty="0"/>
          </a:p>
        </p:txBody>
      </p:sp>
      <p:sp>
        <p:nvSpPr>
          <p:cNvPr id="2" name="TextBox 1"/>
          <p:cNvSpPr txBox="1"/>
          <p:nvPr>
            <p:extLst/>
          </p:nvPr>
        </p:nvSpPr>
        <p:spPr>
          <a:xfrm>
            <a:off x="303212" y="1905000"/>
            <a:ext cx="11834812" cy="480131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Research Methodology – Retrospective Design</a:t>
            </a:r>
          </a:p>
          <a:p>
            <a:pPr marL="1200150" lvl="2" indent="-285750">
              <a:buFont typeface="Arial" panose="020B0604020202020204" pitchFamily="34" charset="0"/>
              <a:buChar char="•"/>
            </a:pPr>
            <a:endParaRPr lang="en-US" dirty="0"/>
          </a:p>
          <a:p>
            <a:pPr lvl="2"/>
            <a:endParaRPr lang="en-US" dirty="0"/>
          </a:p>
          <a:p>
            <a:pPr marL="1200150" lvl="2" indent="-285750">
              <a:buFont typeface="Arial" panose="020B0604020202020204" pitchFamily="34" charset="0"/>
              <a:buChar char="•"/>
            </a:pPr>
            <a:r>
              <a:rPr lang="en-US" dirty="0"/>
              <a:t>Level of Evidence – Level 3, well designed nonrandom controlled trial</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Sample – Nonprobability convenience sample			</a:t>
            </a:r>
          </a:p>
          <a:p>
            <a:pPr lvl="2"/>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Research Design - Descriptive</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r>
              <a:rPr lang="en-US" dirty="0"/>
              <a:t>            </a:t>
            </a:r>
          </a:p>
          <a:p>
            <a:r>
              <a:rPr lang="en-US" dirty="0"/>
              <a:t>            																							</a:t>
            </a:r>
            <a:r>
              <a:rPr lang="en-US" sz="800" dirty="0"/>
              <a:t>Bing clipart</a:t>
            </a:r>
          </a:p>
        </p:txBody>
      </p:sp>
      <p:pic>
        <p:nvPicPr>
          <p:cNvPr id="5" name="Picture 4">
            <a:extLst>
              <a:ext uri="{FF2B5EF4-FFF2-40B4-BE49-F238E27FC236}">
                <a16:creationId xmlns:a16="http://schemas.microsoft.com/office/drawing/2014/main" id="{68644DBB-1D8A-4E86-903B-844386118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338" y="3629025"/>
            <a:ext cx="4921250" cy="3026785"/>
          </a:xfrm>
          <a:prstGeom prst="rect">
            <a:avLst/>
          </a:prstGeom>
        </p:spPr>
      </p:pic>
    </p:spTree>
    <p:extLst>
      <p:ext uri="{BB962C8B-B14F-4D97-AF65-F5344CB8AC3E}">
        <p14:creationId xmlns:p14="http://schemas.microsoft.com/office/powerpoint/2010/main" val="313935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797</TotalTime>
  <Words>1240</Words>
  <Application>Microsoft Office PowerPoint</Application>
  <PresentationFormat>Custom</PresentationFormat>
  <Paragraphs>219</Paragraphs>
  <Slides>15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Palatino Linotype</vt:lpstr>
      <vt:lpstr>Watercolor_16x9</vt:lpstr>
      <vt:lpstr>Evidence Based Practice/Information Literacy Assignment </vt:lpstr>
      <vt:lpstr>Scenario Selection </vt:lpstr>
      <vt:lpstr>PICO  Question        </vt:lpstr>
      <vt:lpstr>Data Search</vt:lpstr>
      <vt:lpstr>PowerPoint Presentation</vt:lpstr>
      <vt:lpstr>Silvestre, J. H. (2017). A Multisite Study on a New Graduate Registered Nurse Transition to Practice Program: Return on Investment. Nursing Economic$, 35(3), 110-118. </vt:lpstr>
      <vt:lpstr>PowerPoint Presentation</vt:lpstr>
      <vt:lpstr>Duchscher, J.E.B. (2009).  Transition shock: the initial stage of role adaptation for newly              graduated Registered Nurses.  Journal of Advanced Nursing 65(5), 1103-1113.  </vt:lpstr>
      <vt:lpstr>PowerPoint Presentation</vt:lpstr>
      <vt:lpstr>PowerPoint Presentation</vt:lpstr>
      <vt:lpstr>Summary of findings  </vt:lpstr>
      <vt:lpstr>APPLICATION </vt:lpstr>
      <vt:lpstr>Nursing Economic$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Based Practice/Information Literacy Assignment</dc:title>
  <dc:creator>Janice SanGrait</dc:creator>
  <cp:lastModifiedBy>Mary F. Al-Khazraji</cp:lastModifiedBy>
  <cp:revision>52</cp:revision>
  <dcterms:created xsi:type="dcterms:W3CDTF">2017-07-15T01:48:21Z</dcterms:created>
  <dcterms:modified xsi:type="dcterms:W3CDTF">2018-08-19T21:47:58Z</dcterms:modified>
</cp:coreProperties>
</file>